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8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1" r:id="rId1"/>
    <p:sldMasterId id="2147484011" r:id="rId2"/>
    <p:sldMasterId id="2147484020" r:id="rId3"/>
    <p:sldMasterId id="2147484029" r:id="rId4"/>
    <p:sldMasterId id="2147484038" r:id="rId5"/>
    <p:sldMasterId id="2147484047" r:id="rId6"/>
    <p:sldMasterId id="2147484056" r:id="rId7"/>
    <p:sldMasterId id="2147484065" r:id="rId8"/>
    <p:sldMasterId id="2147484074" r:id="rId9"/>
  </p:sldMasterIdLst>
  <p:notesMasterIdLst>
    <p:notesMasterId r:id="rId44"/>
  </p:notesMasterIdLst>
  <p:handoutMasterIdLst>
    <p:handoutMasterId r:id="rId45"/>
  </p:handoutMasterIdLst>
  <p:sldIdLst>
    <p:sldId id="912" r:id="rId10"/>
    <p:sldId id="1079" r:id="rId11"/>
    <p:sldId id="1080" r:id="rId12"/>
    <p:sldId id="1083" r:id="rId13"/>
    <p:sldId id="1081" r:id="rId14"/>
    <p:sldId id="1082" r:id="rId15"/>
    <p:sldId id="1012" r:id="rId16"/>
    <p:sldId id="1103" r:id="rId17"/>
    <p:sldId id="1104" r:id="rId18"/>
    <p:sldId id="1044" r:id="rId19"/>
    <p:sldId id="1042" r:id="rId20"/>
    <p:sldId id="1052" r:id="rId21"/>
    <p:sldId id="1101" r:id="rId22"/>
    <p:sldId id="1056" r:id="rId23"/>
    <p:sldId id="1057" r:id="rId24"/>
    <p:sldId id="1087" r:id="rId25"/>
    <p:sldId id="1102" r:id="rId26"/>
    <p:sldId id="1058" r:id="rId27"/>
    <p:sldId id="1075" r:id="rId28"/>
    <p:sldId id="1076" r:id="rId29"/>
    <p:sldId id="1077" r:id="rId30"/>
    <p:sldId id="1078" r:id="rId31"/>
    <p:sldId id="1089" r:id="rId32"/>
    <p:sldId id="1091" r:id="rId33"/>
    <p:sldId id="1092" r:id="rId34"/>
    <p:sldId id="1093" r:id="rId35"/>
    <p:sldId id="1095" r:id="rId36"/>
    <p:sldId id="1096" r:id="rId37"/>
    <p:sldId id="1024" r:id="rId38"/>
    <p:sldId id="1098" r:id="rId39"/>
    <p:sldId id="1061" r:id="rId40"/>
    <p:sldId id="1099" r:id="rId41"/>
    <p:sldId id="1064" r:id="rId42"/>
    <p:sldId id="979" r:id="rId4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obin " initials="R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5F5F"/>
    <a:srgbClr val="1439B9"/>
    <a:srgbClr val="A7A7A7"/>
    <a:srgbClr val="281471"/>
    <a:srgbClr val="FFFFFF"/>
    <a:srgbClr val="7E7F7E"/>
    <a:srgbClr val="FF00E9"/>
    <a:srgbClr val="557EBB"/>
    <a:srgbClr val="FF542A"/>
    <a:srgbClr val="1D2F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05" autoAdjust="0"/>
    <p:restoredTop sz="86139" autoAdjust="0"/>
  </p:normalViewPr>
  <p:slideViewPr>
    <p:cSldViewPr snapToGrid="0">
      <p:cViewPr>
        <p:scale>
          <a:sx n="75" d="100"/>
          <a:sy n="75" d="100"/>
        </p:scale>
        <p:origin x="-2352" y="-120"/>
      </p:cViewPr>
      <p:guideLst>
        <p:guide orient="horz" pos="2058"/>
        <p:guide orient="horz" pos="463"/>
        <p:guide orient="horz" pos="4084"/>
        <p:guide orient="horz" pos="1929"/>
        <p:guide orient="horz" pos="3052"/>
        <p:guide orient="horz" pos="3746"/>
        <p:guide orient="horz" pos="966"/>
        <p:guide pos="5507"/>
        <p:guide pos="1725"/>
        <p:guide pos="2881"/>
        <p:guide pos="2157"/>
        <p:guide pos="329"/>
        <p:guide pos="3120"/>
        <p:guide pos="2561"/>
      </p:guideLst>
    </p:cSldViewPr>
  </p:slideViewPr>
  <p:outlineViewPr>
    <p:cViewPr>
      <p:scale>
        <a:sx n="33" d="100"/>
        <a:sy n="33" d="100"/>
      </p:scale>
      <p:origin x="0" y="1704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1280"/>
    </p:cViewPr>
  </p:sorterViewPr>
  <p:notesViewPr>
    <p:cSldViewPr snapToGrid="0">
      <p:cViewPr>
        <p:scale>
          <a:sx n="75" d="100"/>
          <a:sy n="75" d="100"/>
        </p:scale>
        <p:origin x="-2658" y="-804"/>
      </p:cViewPr>
      <p:guideLst>
        <p:guide orient="horz" pos="2928"/>
        <p:guide pos="739"/>
        <p:guide pos="368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commentAuthors" Target="commentAuthors.xml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1.xml"/><Relationship Id="rId21" Type="http://schemas.openxmlformats.org/officeDocument/2006/relationships/slide" Target="slides/slide12.xml"/><Relationship Id="rId22" Type="http://schemas.openxmlformats.org/officeDocument/2006/relationships/slide" Target="slides/slide13.xml"/><Relationship Id="rId23" Type="http://schemas.openxmlformats.org/officeDocument/2006/relationships/slide" Target="slides/slide14.xml"/><Relationship Id="rId24" Type="http://schemas.openxmlformats.org/officeDocument/2006/relationships/slide" Target="slides/slide15.xml"/><Relationship Id="rId25" Type="http://schemas.openxmlformats.org/officeDocument/2006/relationships/slide" Target="slides/slide16.xml"/><Relationship Id="rId26" Type="http://schemas.openxmlformats.org/officeDocument/2006/relationships/slide" Target="slides/slide17.xml"/><Relationship Id="rId27" Type="http://schemas.openxmlformats.org/officeDocument/2006/relationships/slide" Target="slides/slide18.xml"/><Relationship Id="rId28" Type="http://schemas.openxmlformats.org/officeDocument/2006/relationships/slide" Target="slides/slide19.xml"/><Relationship Id="rId29" Type="http://schemas.openxmlformats.org/officeDocument/2006/relationships/slide" Target="slides/slide20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30" Type="http://schemas.openxmlformats.org/officeDocument/2006/relationships/slide" Target="slides/slide21.xml"/><Relationship Id="rId31" Type="http://schemas.openxmlformats.org/officeDocument/2006/relationships/slide" Target="slides/slide22.xml"/><Relationship Id="rId32" Type="http://schemas.openxmlformats.org/officeDocument/2006/relationships/slide" Target="slides/slide23.xml"/><Relationship Id="rId9" Type="http://schemas.openxmlformats.org/officeDocument/2006/relationships/slideMaster" Target="slideMasters/slideMaster9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33" Type="http://schemas.openxmlformats.org/officeDocument/2006/relationships/slide" Target="slides/slide24.xml"/><Relationship Id="rId34" Type="http://schemas.openxmlformats.org/officeDocument/2006/relationships/slide" Target="slides/slide25.xml"/><Relationship Id="rId35" Type="http://schemas.openxmlformats.org/officeDocument/2006/relationships/slide" Target="slides/slide26.xml"/><Relationship Id="rId36" Type="http://schemas.openxmlformats.org/officeDocument/2006/relationships/slide" Target="slides/slide27.xml"/><Relationship Id="rId10" Type="http://schemas.openxmlformats.org/officeDocument/2006/relationships/slide" Target="slides/slide1.xml"/><Relationship Id="rId11" Type="http://schemas.openxmlformats.org/officeDocument/2006/relationships/slide" Target="slides/slide2.xml"/><Relationship Id="rId12" Type="http://schemas.openxmlformats.org/officeDocument/2006/relationships/slide" Target="slides/slide3.xml"/><Relationship Id="rId13" Type="http://schemas.openxmlformats.org/officeDocument/2006/relationships/slide" Target="slides/slide4.xml"/><Relationship Id="rId14" Type="http://schemas.openxmlformats.org/officeDocument/2006/relationships/slide" Target="slides/slide5.xml"/><Relationship Id="rId15" Type="http://schemas.openxmlformats.org/officeDocument/2006/relationships/slide" Target="slides/slide6.xml"/><Relationship Id="rId16" Type="http://schemas.openxmlformats.org/officeDocument/2006/relationships/slide" Target="slides/slide7.xml"/><Relationship Id="rId17" Type="http://schemas.openxmlformats.org/officeDocument/2006/relationships/slide" Target="slides/slide8.xml"/><Relationship Id="rId18" Type="http://schemas.openxmlformats.org/officeDocument/2006/relationships/slide" Target="slides/slide9.xml"/><Relationship Id="rId19" Type="http://schemas.openxmlformats.org/officeDocument/2006/relationships/slide" Target="slides/slide10.xml"/><Relationship Id="rId37" Type="http://schemas.openxmlformats.org/officeDocument/2006/relationships/slide" Target="slides/slide28.xml"/><Relationship Id="rId38" Type="http://schemas.openxmlformats.org/officeDocument/2006/relationships/slide" Target="slides/slide29.xml"/><Relationship Id="rId39" Type="http://schemas.openxmlformats.org/officeDocument/2006/relationships/slide" Target="slides/slide30.xml"/><Relationship Id="rId40" Type="http://schemas.openxmlformats.org/officeDocument/2006/relationships/slide" Target="slides/slide31.xml"/><Relationship Id="rId41" Type="http://schemas.openxmlformats.org/officeDocument/2006/relationships/slide" Target="slides/slide32.xml"/><Relationship Id="rId42" Type="http://schemas.openxmlformats.org/officeDocument/2006/relationships/slide" Target="slides/slide33.xml"/><Relationship Id="rId43" Type="http://schemas.openxmlformats.org/officeDocument/2006/relationships/slide" Target="slides/slide34.xml"/><Relationship Id="rId44" Type="http://schemas.openxmlformats.org/officeDocument/2006/relationships/notesMaster" Target="notesMasters/notesMaster1.xml"/><Relationship Id="rId4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04669" y="9005282"/>
            <a:ext cx="3037840" cy="215444"/>
          </a:xfrm>
          <a:prstGeom prst="rect">
            <a:avLst/>
          </a:prstGeom>
        </p:spPr>
        <p:txBody>
          <a:bodyPr vert="horz" wrap="square" lIns="92300" tIns="46150" rIns="92300" bIns="46150" rtlCol="0" anchor="ctr" anchorCtr="0">
            <a:spAutoFit/>
          </a:bodyPr>
          <a:lstStyle>
            <a:lvl1pPr algn="l">
              <a:defRPr sz="1200"/>
            </a:lvl1pPr>
          </a:lstStyle>
          <a:p>
            <a:endParaRPr lang="en-US" sz="800" dirty="0">
              <a:solidFill>
                <a:srgbClr val="8E8E9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6478944" y="8932797"/>
            <a:ext cx="426791" cy="221112"/>
          </a:xfrm>
          <a:prstGeom prst="rect">
            <a:avLst/>
          </a:prstGeom>
        </p:spPr>
        <p:txBody>
          <a:bodyPr vert="horz" wrap="square" lIns="92300" tIns="46150" rIns="92300" bIns="46150" rtlCol="0" anchor="ctr" anchorCtr="0">
            <a:spAutoFit/>
          </a:bodyPr>
          <a:lstStyle>
            <a:lvl1pPr algn="r">
              <a:defRPr sz="1200"/>
            </a:lvl1pPr>
          </a:lstStyle>
          <a:p>
            <a:fld id="{67292F94-DC1B-41E9-80E9-FE5E26560E8F}" type="slidenum">
              <a:rPr lang="en-US" sz="800">
                <a:solidFill>
                  <a:srgbClr val="8E8E95"/>
                </a:solidFill>
              </a:rPr>
              <a:pPr/>
              <a:t>‹#›</a:t>
            </a:fld>
            <a:endParaRPr lang="en-US" sz="800" dirty="0">
              <a:solidFill>
                <a:srgbClr val="8E8E95"/>
              </a:solidFill>
            </a:endParaRPr>
          </a:p>
        </p:txBody>
      </p:sp>
      <p:sp>
        <p:nvSpPr>
          <p:cNvPr id="8" name="Line 10"/>
          <p:cNvSpPr>
            <a:spLocks noChangeShapeType="1"/>
          </p:cNvSpPr>
          <p:nvPr/>
        </p:nvSpPr>
        <p:spPr bwMode="auto">
          <a:xfrm>
            <a:off x="104670" y="8946172"/>
            <a:ext cx="6801062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lIns="92300" tIns="46150" rIns="92300" bIns="46150" anchor="ctr"/>
          <a:lstStyle/>
          <a:p>
            <a:endParaRPr lang="en-US" dirty="0">
              <a:solidFill>
                <a:srgbClr val="8E8E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39947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lt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8E8E95"/>
            </a:solidFill>
          </a:ln>
        </p:spPr>
        <p:txBody>
          <a:bodyPr vert="horz" lIns="92300" tIns="46150" rIns="92300" bIns="4615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168402" y="4415791"/>
            <a:ext cx="4678468" cy="4183380"/>
          </a:xfrm>
          <a:prstGeom prst="rect">
            <a:avLst/>
          </a:prstGeom>
        </p:spPr>
        <p:txBody>
          <a:bodyPr vert="horz" lIns="92300" tIns="46150" rIns="92300" bIns="4615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04671" y="9002266"/>
            <a:ext cx="2790366" cy="215444"/>
          </a:xfrm>
          <a:prstGeom prst="rect">
            <a:avLst/>
          </a:prstGeom>
        </p:spPr>
        <p:txBody>
          <a:bodyPr vert="horz" wrap="square" lIns="92300" tIns="46150" rIns="92300" bIns="46150" rtlCol="0" anchor="ctr" anchorCtr="0">
            <a:spAutoFit/>
          </a:bodyPr>
          <a:lstStyle>
            <a:lvl1pPr marL="0" marR="0" indent="0" algn="l" defTabSz="92299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rgbClr val="8E8E95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508153" y="8934876"/>
            <a:ext cx="397580" cy="219035"/>
          </a:xfrm>
          <a:prstGeom prst="rect">
            <a:avLst/>
          </a:prstGeom>
        </p:spPr>
        <p:txBody>
          <a:bodyPr vert="horz" wrap="square" lIns="92300" tIns="46150" rIns="92300" bIns="46150" rtlCol="0" anchor="ctr" anchorCtr="0">
            <a:spAutoFit/>
          </a:bodyPr>
          <a:lstStyle>
            <a:lvl1pPr algn="r">
              <a:defRPr sz="800">
                <a:solidFill>
                  <a:srgbClr val="8E8E95"/>
                </a:solidFill>
                <a:latin typeface="+mn-lt"/>
              </a:defRPr>
            </a:lvl1pPr>
          </a:lstStyle>
          <a:p>
            <a:fld id="{567B6F56-350B-4E5B-A84B-F03C933C9A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104670" y="8946172"/>
            <a:ext cx="6801062" cy="0"/>
          </a:xfrm>
          <a:prstGeom prst="line">
            <a:avLst/>
          </a:prstGeom>
          <a:noFill/>
          <a:ln w="12700">
            <a:solidFill>
              <a:srgbClr val="8E8E95"/>
            </a:solidFill>
            <a:round/>
            <a:headEnd type="none" w="sm" len="sm"/>
            <a:tailEnd type="none" w="sm" len="sm"/>
          </a:ln>
          <a:effectLst/>
        </p:spPr>
        <p:txBody>
          <a:bodyPr wrap="none" lIns="92300" tIns="46150" rIns="92300" bIns="46150" anchor="ctr"/>
          <a:lstStyle/>
          <a:p>
            <a:endParaRPr lang="en-US" dirty="0">
              <a:solidFill>
                <a:srgbClr val="8E8E9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6289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237744" indent="-237744" algn="l" defTabSz="914400" rtl="0" eaLnBrk="1" latinLnBrk="0" hangingPunct="1">
      <a:lnSpc>
        <a:spcPct val="95000"/>
      </a:lnSpc>
      <a:spcBef>
        <a:spcPts val="0"/>
      </a:spcBef>
      <a:spcAft>
        <a:spcPts val="0"/>
      </a:spcAft>
      <a:buFont typeface="Wingdings" pitchFamily="2" charset="2"/>
      <a:buChar char="§"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576072" algn="l" defTabSz="914400" rtl="0" eaLnBrk="1" latinLnBrk="0" hangingPunct="1">
      <a:lnSpc>
        <a:spcPct val="95000"/>
      </a:lnSpc>
      <a:spcBef>
        <a:spcPts val="0"/>
      </a:spcBef>
      <a:spcAft>
        <a:spcPts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lnSpc>
        <a:spcPct val="95000"/>
      </a:lnSpc>
      <a:spcBef>
        <a:spcPts val="0"/>
      </a:spcBef>
      <a:spcAft>
        <a:spcPts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lnSpc>
        <a:spcPct val="95000"/>
      </a:lnSpc>
      <a:spcBef>
        <a:spcPts val="0"/>
      </a:spcBef>
      <a:spcAft>
        <a:spcPts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lnSpc>
        <a:spcPct val="95000"/>
      </a:lnSpc>
      <a:spcBef>
        <a:spcPts val="0"/>
      </a:spcBef>
      <a:spcAft>
        <a:spcPts val="0"/>
      </a:spcAft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hidden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1D45B3-8845-0D46-89C5-EBB7741EC3A5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64035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75F0-F140-2E45-A76A-EFA493560E4A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543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75F0-F140-2E45-A76A-EFA493560E4A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543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75F0-F140-2E45-A76A-EFA493560E4A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543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75F0-F140-2E45-A76A-EFA493560E4A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543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75F0-F140-2E45-A76A-EFA493560E4A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543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75F0-F140-2E45-A76A-EFA493560E4A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543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75F0-F140-2E45-A76A-EFA493560E4A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543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important to realize that Vulnerability Management deals with managing vulnerabilities in systems that are in operation and not with preventing vulnerabilities during software development.</a:t>
            </a:r>
            <a:endParaRPr lang="fr-FR" sz="10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endParaRPr lang="en-US" sz="10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None/>
            </a:pPr>
            <a:r>
              <a:rPr lang="en-US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value of Vulnerability Management and Compliance </a:t>
            </a:r>
            <a:r>
              <a:rPr lang="en-US" sz="10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to know quickly the most critical business IT assets with the highest level vulnerabilities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(machines not patched and/or misconfigured), which represents not only a technical weakness </a:t>
            </a:r>
            <a:r>
              <a:rPr lang="en-US" sz="10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a real risk for the organization</a:t>
            </a:r>
            <a:r>
              <a:rPr lang="en-US" sz="1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and </a:t>
            </a:r>
            <a:r>
              <a:rPr lang="en-US" sz="10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CISOs to make decisions for an effective and efficient risk mitigation.</a:t>
            </a:r>
            <a:endParaRPr lang="fr-FR" sz="10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lang="fr-FR" sz="10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B6F56-350B-4E5B-A84B-F03C933C9AF6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380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lang="fr-FR" sz="10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B6F56-350B-4E5B-A84B-F03C933C9AF6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380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lang="fr-FR" sz="10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B6F56-350B-4E5B-A84B-F03C933C9AF6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38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B6F56-350B-4E5B-A84B-F03C933C9AF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4256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75F0-F140-2E45-A76A-EFA493560E4A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543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75F0-F140-2E45-A76A-EFA493560E4A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543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 bwMode="hidden"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1D45B3-8845-0D46-89C5-EBB7741EC3A5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34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6403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B6F56-350B-4E5B-A84B-F03C933C9AF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425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fr-FR" b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B6F56-350B-4E5B-A84B-F03C933C9AF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425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This </a:t>
            </a:r>
            <a:r>
              <a:rPr lang="en-US" dirty="0"/>
              <a:t>threat refers to the injection of malicious code in HTML code of websites that exploits vulnerabilities in user web browsers. Also known as drive-by download attacks, these attacks target software residing in Internet user computers </a:t>
            </a:r>
            <a:r>
              <a:rPr lang="en-US" b="1" dirty="0"/>
              <a:t>(web browser, browser plug-ins and operating system)</a:t>
            </a:r>
            <a:r>
              <a:rPr lang="en-US" dirty="0"/>
              <a:t> and infects them automatically when visiting a drive-by download website, without any user interaction.</a:t>
            </a:r>
            <a:endParaRPr lang="en-GB" dirty="0"/>
          </a:p>
          <a:p>
            <a:endParaRPr lang="en-GB" dirty="0"/>
          </a:p>
          <a:p>
            <a:pPr marL="0" indent="0">
              <a:buNone/>
            </a:pPr>
            <a:r>
              <a:rPr lang="en-US" dirty="0"/>
              <a:t>Key findings:</a:t>
            </a:r>
            <a:endParaRPr lang="en-GB" dirty="0"/>
          </a:p>
          <a:p>
            <a:pPr lvl="0"/>
            <a:r>
              <a:rPr lang="en-US" dirty="0"/>
              <a:t>Drive-by downloads attacks against web browsers have become the top web threat. More specifically, </a:t>
            </a:r>
            <a:r>
              <a:rPr lang="en-US" b="1" dirty="0"/>
              <a:t>attackers are moving into targeting browser plugins such as Java (Java exploits are the major cross-platform threat), Adobe Reader and Adobe Flash.</a:t>
            </a:r>
            <a:endParaRPr lang="en-GB" dirty="0"/>
          </a:p>
          <a:p>
            <a:pPr lvl="0"/>
            <a:r>
              <a:rPr lang="en-US" dirty="0"/>
              <a:t>The drive-by download attacks are almost exclusively launched through compromised legitimate websites which are used by attackers to </a:t>
            </a:r>
            <a:r>
              <a:rPr lang="en-US" b="1" dirty="0"/>
              <a:t>host malicious links and actual malicious code.</a:t>
            </a:r>
            <a:endParaRPr lang="en-GB" dirty="0"/>
          </a:p>
          <a:p>
            <a:pPr lvl="0"/>
            <a:r>
              <a:rPr lang="en-US" dirty="0"/>
              <a:t>In </a:t>
            </a:r>
            <a:r>
              <a:rPr lang="en-US" b="1" dirty="0"/>
              <a:t>May 2012, the first drive-by download for Android was spotted</a:t>
            </a:r>
            <a:r>
              <a:rPr lang="en-US" dirty="0"/>
              <a:t>. This means that, apart from PCs, drive-by download attacks are a </a:t>
            </a:r>
            <a:r>
              <a:rPr lang="en-US" b="1" dirty="0"/>
              <a:t>mobile threat</a:t>
            </a:r>
            <a:r>
              <a:rPr lang="en-US" dirty="0"/>
              <a:t> as well.</a:t>
            </a:r>
            <a:endParaRPr lang="en-GB" dirty="0"/>
          </a:p>
          <a:p>
            <a:pPr lvl="0"/>
            <a:r>
              <a:rPr lang="en-US" dirty="0"/>
              <a:t>Most of drive-by download attacks detected originate from cybercriminals who have adopted this exploitation technique and use it widely via exploit kits e.g. Blackhole.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B6F56-350B-4E5B-A84B-F03C933C9AF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425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350">
              <a:defRPr/>
            </a:pP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B6F56-350B-4E5B-A84B-F03C933C9AF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89982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B6F56-350B-4E5B-A84B-F03C933C9AF6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6169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75F0-F140-2E45-A76A-EFA493560E4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543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775F0-F140-2E45-A76A-EFA493560E4A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154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jpe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jpe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jpe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jpe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jpe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jpe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3.jpe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.jpe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jpe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3.jpe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.jpe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jpe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3.jpe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.jpe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jpe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3.jpe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3.jpe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5.jpeg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3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32200" y="290954"/>
            <a:ext cx="1910500" cy="191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78947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23305" y="4535293"/>
            <a:ext cx="7697389" cy="1066800"/>
          </a:xfrm>
        </p:spPr>
        <p:txBody>
          <a:bodyPr anchor="b"/>
          <a:lstStyle>
            <a:lvl1pPr algn="ctr">
              <a:lnSpc>
                <a:spcPct val="95000"/>
              </a:lnSpc>
              <a:spcBef>
                <a:spcPct val="100000"/>
              </a:spcBef>
              <a:defRPr sz="4400" b="1" i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Edit Master Title Style</a:t>
            </a:r>
            <a:endParaRPr lang="en-US" dirty="0"/>
          </a:p>
        </p:txBody>
      </p:sp>
      <p:sp>
        <p:nvSpPr>
          <p:cNvPr id="978948" name="Rectangle 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729184" y="5679084"/>
            <a:ext cx="7685631" cy="499614"/>
          </a:xfrm>
        </p:spPr>
        <p:txBody>
          <a:bodyPr anchor="t"/>
          <a:lstStyle>
            <a:lvl1pPr marL="0" indent="0" algn="ctr">
              <a:buFontTx/>
              <a:buNone/>
              <a:defRPr sz="2400" b="0" i="0" cap="none" baseline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Date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 anchorCtr="0"/>
          <a:lstStyle>
            <a:lvl1pPr marL="0">
              <a:defRPr sz="3200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145" y="1740069"/>
            <a:ext cx="8052559" cy="1982594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/>
            </a:lvl4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bullet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3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97" y="6481638"/>
            <a:ext cx="996688" cy="28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8155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145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658521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25826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8558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en-US" sz="1600" b="0" i="0" kern="1200" baseline="0" dirty="0">
                <a:solidFill>
                  <a:srgbClr val="454545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 hasCustomPrompt="1"/>
          </p:nvPr>
        </p:nvSpPr>
        <p:spPr>
          <a:xfrm>
            <a:off x="213710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 hasCustomPrompt="1"/>
          </p:nvPr>
        </p:nvSpPr>
        <p:spPr>
          <a:xfrm>
            <a:off x="3775644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414187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705273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>
            <a:off x="2061535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 userDrawn="1"/>
        </p:nvCxnSpPr>
        <p:spPr bwMode="auto">
          <a:xfrm>
            <a:off x="3708400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 userDrawn="1"/>
        </p:nvCxnSpPr>
        <p:spPr bwMode="auto">
          <a:xfrm>
            <a:off x="5332819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 userDrawn="1"/>
        </p:nvCxnSpPr>
        <p:spPr bwMode="auto">
          <a:xfrm>
            <a:off x="6979684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1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87046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99926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196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g_b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9535" y="0"/>
            <a:ext cx="9203070" cy="6858000"/>
          </a:xfrm>
          <a:prstGeom prst="rect">
            <a:avLst/>
          </a:prstGeom>
        </p:spPr>
      </p:pic>
      <p:sp>
        <p:nvSpPr>
          <p:cNvPr id="12" name="Round Diagonal Corner Rectangle 11"/>
          <p:cNvSpPr/>
          <p:nvPr userDrawn="1"/>
        </p:nvSpPr>
        <p:spPr>
          <a:xfrm>
            <a:off x="1763712" y="2493235"/>
            <a:ext cx="5629719" cy="1646843"/>
          </a:xfrm>
          <a:prstGeom prst="round2DiagRect">
            <a:avLst>
              <a:gd name="adj1" fmla="val 10250"/>
              <a:gd name="adj2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833563" y="2554288"/>
            <a:ext cx="1090612" cy="1531937"/>
          </a:xfrm>
        </p:spPr>
        <p:txBody>
          <a:bodyPr anchor="ctr"/>
          <a:lstStyle>
            <a:lvl1pPr marL="0" indent="0" algn="ctr">
              <a:buFontTx/>
              <a:buNone/>
              <a:defRPr sz="1600" baseline="0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add Photo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69" y="6499131"/>
            <a:ext cx="822444" cy="237608"/>
          </a:xfrm>
          <a:prstGeom prst="rect">
            <a:avLst/>
          </a:prstGeom>
        </p:spPr>
      </p:pic>
      <p:pic>
        <p:nvPicPr>
          <p:cNvPr id="11" name="Picture 10" descr="Shadow_FL.png"/>
          <p:cNvPicPr>
            <a:picLocks noChangeAspect="1"/>
          </p:cNvPicPr>
          <p:nvPr userDrawn="1"/>
        </p:nvPicPr>
        <p:blipFill>
          <a:blip r:embed="rId4" cstate="print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81" y="4032953"/>
            <a:ext cx="5833850" cy="334781"/>
          </a:xfrm>
          <a:prstGeom prst="rect">
            <a:avLst/>
          </a:prstGeom>
          <a:effectLst/>
        </p:spPr>
      </p:pic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3334193" y="2618034"/>
            <a:ext cx="3656013" cy="530352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36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1" hasCustomPrompt="1"/>
          </p:nvPr>
        </p:nvSpPr>
        <p:spPr>
          <a:xfrm>
            <a:off x="3334193" y="3303339"/>
            <a:ext cx="3656013" cy="398461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  <p:sp>
        <p:nvSpPr>
          <p:cNvPr id="21" name="Content Placeholder 17"/>
          <p:cNvSpPr>
            <a:spLocks noGrp="1"/>
          </p:cNvSpPr>
          <p:nvPr>
            <p:ph sz="quarter" idx="12" hasCustomPrompt="1"/>
          </p:nvPr>
        </p:nvSpPr>
        <p:spPr>
          <a:xfrm>
            <a:off x="3334193" y="3747408"/>
            <a:ext cx="3656013" cy="299369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200" b="0" kern="1200" baseline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4593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9024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4719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145" y="1740069"/>
            <a:ext cx="8052559" cy="1738937"/>
          </a:xfrm>
        </p:spPr>
        <p:txBody>
          <a:bodyPr anchor="t" anchorCtr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66700" y="6553190"/>
            <a:ext cx="2019300" cy="241310"/>
          </a:xfrm>
        </p:spPr>
        <p:txBody>
          <a:bodyPr anchor="t" anchorCtr="0"/>
          <a:lstStyle>
            <a:lvl1pPr algn="l"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C4C9D150-C7AD-3A43-BF91-C68AFD9F2A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7952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739" y="1497547"/>
            <a:ext cx="8444848" cy="4570036"/>
          </a:xfrm>
        </p:spPr>
        <p:txBody>
          <a:bodyPr/>
          <a:lstStyle>
            <a:lvl1pPr>
              <a:defRPr sz="2200"/>
            </a:lvl1pPr>
            <a:lvl2pPr>
              <a:buFont typeface="Lucida Grande"/>
              <a:buChar char="−"/>
              <a:defRPr sz="1800"/>
            </a:lvl2pPr>
            <a:lvl3pPr>
              <a:buFont typeface="Wingdings" charset="2"/>
              <a:buChar char="§"/>
              <a:defRPr sz="1600"/>
            </a:lvl3pPr>
            <a:lvl4pPr>
              <a:buFont typeface="Lucida Grande"/>
              <a:buChar char="−"/>
              <a:defRPr sz="1600">
                <a:solidFill>
                  <a:srgbClr val="7F7F7F"/>
                </a:solidFill>
              </a:defRPr>
            </a:lvl4pPr>
            <a:lvl5pPr>
              <a:buClrTx/>
              <a:defRPr sz="1600">
                <a:solidFill>
                  <a:srgbClr val="7F7F7F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08942" y="6492875"/>
            <a:ext cx="2133600" cy="365125"/>
          </a:xfrm>
          <a:prstGeom prst="rect">
            <a:avLst/>
          </a:prstGeom>
        </p:spPr>
        <p:txBody>
          <a:bodyPr/>
          <a:lstStyle>
            <a:lvl1pPr algn="ctr">
              <a:defRPr sz="800">
                <a:solidFill>
                  <a:srgbClr val="FFFFFF"/>
                </a:solidFill>
                <a:latin typeface="Myriad Pro"/>
                <a:cs typeface="Myriad Pro"/>
              </a:defRPr>
            </a:lvl1pPr>
          </a:lstStyle>
          <a:p>
            <a:fld id="{044F8F34-EF67-4011-98CE-15E5EA932C6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369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 anchorCtr="0"/>
          <a:lstStyle>
            <a:lvl1pPr marL="0">
              <a:defRPr sz="3200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145" y="1740069"/>
            <a:ext cx="8052559" cy="1982594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/>
            </a:lvl4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bullet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3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0722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  <p:sp>
        <p:nvSpPr>
          <p:cNvPr id="978947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23305" y="4535293"/>
            <a:ext cx="7697389" cy="1066800"/>
          </a:xfrm>
        </p:spPr>
        <p:txBody>
          <a:bodyPr anchor="b"/>
          <a:lstStyle>
            <a:lvl1pPr algn="ctr">
              <a:lnSpc>
                <a:spcPct val="95000"/>
              </a:lnSpc>
              <a:spcBef>
                <a:spcPct val="100000"/>
              </a:spcBef>
              <a:defRPr sz="4400" b="1" i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Edit Master Title Style</a:t>
            </a:r>
            <a:endParaRPr lang="en-US" dirty="0"/>
          </a:p>
        </p:txBody>
      </p:sp>
      <p:sp>
        <p:nvSpPr>
          <p:cNvPr id="978948" name="Rectangle 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729184" y="5679084"/>
            <a:ext cx="7685631" cy="499614"/>
          </a:xfrm>
        </p:spPr>
        <p:txBody>
          <a:bodyPr anchor="t"/>
          <a:lstStyle>
            <a:lvl1pPr marL="0" indent="0" algn="ctr">
              <a:buFontTx/>
              <a:buNone/>
              <a:defRPr sz="2400" b="0" i="0" cap="none" baseline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817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 anchorCtr="0"/>
          <a:lstStyle>
            <a:lvl1pPr marL="0">
              <a:defRPr sz="3200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145" y="1740069"/>
            <a:ext cx="8052559" cy="1982594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/>
            </a:lvl4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bullet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3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90973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145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658521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26834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8558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en-US" sz="1600" b="0" i="0" kern="1200" baseline="0" dirty="0">
                <a:solidFill>
                  <a:srgbClr val="454545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 hasCustomPrompt="1"/>
          </p:nvPr>
        </p:nvSpPr>
        <p:spPr>
          <a:xfrm>
            <a:off x="213710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 hasCustomPrompt="1"/>
          </p:nvPr>
        </p:nvSpPr>
        <p:spPr>
          <a:xfrm>
            <a:off x="3775644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414187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705273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>
            <a:off x="2061535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 userDrawn="1"/>
        </p:nvCxnSpPr>
        <p:spPr bwMode="auto">
          <a:xfrm>
            <a:off x="3708400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 userDrawn="1"/>
        </p:nvCxnSpPr>
        <p:spPr bwMode="auto">
          <a:xfrm>
            <a:off x="5332819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 userDrawn="1"/>
        </p:nvCxnSpPr>
        <p:spPr bwMode="auto">
          <a:xfrm>
            <a:off x="6979684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1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837382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93982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29207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g_b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9535" y="0"/>
            <a:ext cx="9203070" cy="6858000"/>
          </a:xfrm>
          <a:prstGeom prst="rect">
            <a:avLst/>
          </a:prstGeom>
        </p:spPr>
      </p:pic>
      <p:sp>
        <p:nvSpPr>
          <p:cNvPr id="12" name="Round Diagonal Corner Rectangle 11"/>
          <p:cNvSpPr/>
          <p:nvPr userDrawn="1"/>
        </p:nvSpPr>
        <p:spPr>
          <a:xfrm>
            <a:off x="1763712" y="2493235"/>
            <a:ext cx="5629719" cy="1646843"/>
          </a:xfrm>
          <a:prstGeom prst="round2DiagRect">
            <a:avLst>
              <a:gd name="adj1" fmla="val 10250"/>
              <a:gd name="adj2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833563" y="2554288"/>
            <a:ext cx="1090612" cy="1531937"/>
          </a:xfrm>
        </p:spPr>
        <p:txBody>
          <a:bodyPr anchor="ctr"/>
          <a:lstStyle>
            <a:lvl1pPr marL="0" indent="0" algn="ctr">
              <a:buFontTx/>
              <a:buNone/>
              <a:defRPr sz="1600" baseline="0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add Photo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69" y="6499131"/>
            <a:ext cx="822444" cy="237608"/>
          </a:xfrm>
          <a:prstGeom prst="rect">
            <a:avLst/>
          </a:prstGeom>
        </p:spPr>
      </p:pic>
      <p:pic>
        <p:nvPicPr>
          <p:cNvPr id="11" name="Picture 10" descr="Shadow_FL.png"/>
          <p:cNvPicPr>
            <a:picLocks noChangeAspect="1"/>
          </p:cNvPicPr>
          <p:nvPr userDrawn="1"/>
        </p:nvPicPr>
        <p:blipFill>
          <a:blip r:embed="rId4" cstate="print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81" y="4032953"/>
            <a:ext cx="5833850" cy="334781"/>
          </a:xfrm>
          <a:prstGeom prst="rect">
            <a:avLst/>
          </a:prstGeom>
          <a:effectLst/>
        </p:spPr>
      </p:pic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3334193" y="2618034"/>
            <a:ext cx="3656013" cy="530352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36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1" hasCustomPrompt="1"/>
          </p:nvPr>
        </p:nvSpPr>
        <p:spPr>
          <a:xfrm>
            <a:off x="3334193" y="3303339"/>
            <a:ext cx="3656013" cy="398461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  <p:sp>
        <p:nvSpPr>
          <p:cNvPr id="21" name="Content Placeholder 17"/>
          <p:cNvSpPr>
            <a:spLocks noGrp="1"/>
          </p:cNvSpPr>
          <p:nvPr>
            <p:ph sz="quarter" idx="12" hasCustomPrompt="1"/>
          </p:nvPr>
        </p:nvSpPr>
        <p:spPr>
          <a:xfrm>
            <a:off x="3334193" y="3747408"/>
            <a:ext cx="3656013" cy="299369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200" b="0" kern="1200" baseline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051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703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  <p:sp>
        <p:nvSpPr>
          <p:cNvPr id="978947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23305" y="4535293"/>
            <a:ext cx="7697389" cy="1066800"/>
          </a:xfrm>
        </p:spPr>
        <p:txBody>
          <a:bodyPr anchor="b"/>
          <a:lstStyle>
            <a:lvl1pPr algn="ctr">
              <a:lnSpc>
                <a:spcPct val="95000"/>
              </a:lnSpc>
              <a:spcBef>
                <a:spcPct val="100000"/>
              </a:spcBef>
              <a:defRPr sz="4400" b="1" i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Edit Master Title Style</a:t>
            </a:r>
            <a:endParaRPr lang="en-US" dirty="0"/>
          </a:p>
        </p:txBody>
      </p:sp>
      <p:sp>
        <p:nvSpPr>
          <p:cNvPr id="978948" name="Rectangle 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729184" y="5679084"/>
            <a:ext cx="7685631" cy="499614"/>
          </a:xfrm>
        </p:spPr>
        <p:txBody>
          <a:bodyPr anchor="t"/>
          <a:lstStyle>
            <a:lvl1pPr marL="0" indent="0" algn="ctr">
              <a:buFontTx/>
              <a:buNone/>
              <a:defRPr sz="2400" b="0" i="0" cap="none" baseline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973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 anchorCtr="0"/>
          <a:lstStyle>
            <a:lvl1pPr marL="0">
              <a:defRPr sz="3200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145" y="1740069"/>
            <a:ext cx="8052559" cy="1982594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/>
            </a:lvl4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bullet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3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95646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145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658521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95708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145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658521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278989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8558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en-US" sz="1600" b="0" i="0" kern="1200" baseline="0" dirty="0">
                <a:solidFill>
                  <a:srgbClr val="454545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 hasCustomPrompt="1"/>
          </p:nvPr>
        </p:nvSpPr>
        <p:spPr>
          <a:xfrm>
            <a:off x="213710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 hasCustomPrompt="1"/>
          </p:nvPr>
        </p:nvSpPr>
        <p:spPr>
          <a:xfrm>
            <a:off x="3775644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414187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705273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>
            <a:off x="2061535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 userDrawn="1"/>
        </p:nvCxnSpPr>
        <p:spPr bwMode="auto">
          <a:xfrm>
            <a:off x="3708400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 userDrawn="1"/>
        </p:nvCxnSpPr>
        <p:spPr bwMode="auto">
          <a:xfrm>
            <a:off x="5332819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 userDrawn="1"/>
        </p:nvCxnSpPr>
        <p:spPr bwMode="auto">
          <a:xfrm>
            <a:off x="6979684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1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15696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7788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946874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g_b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9535" y="0"/>
            <a:ext cx="9203070" cy="6858000"/>
          </a:xfrm>
          <a:prstGeom prst="rect">
            <a:avLst/>
          </a:prstGeom>
        </p:spPr>
      </p:pic>
      <p:sp>
        <p:nvSpPr>
          <p:cNvPr id="12" name="Round Diagonal Corner Rectangle 11"/>
          <p:cNvSpPr/>
          <p:nvPr userDrawn="1"/>
        </p:nvSpPr>
        <p:spPr>
          <a:xfrm>
            <a:off x="1763712" y="2493235"/>
            <a:ext cx="5629719" cy="1646843"/>
          </a:xfrm>
          <a:prstGeom prst="round2DiagRect">
            <a:avLst>
              <a:gd name="adj1" fmla="val 10250"/>
              <a:gd name="adj2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833563" y="2554288"/>
            <a:ext cx="1090612" cy="1531937"/>
          </a:xfrm>
        </p:spPr>
        <p:txBody>
          <a:bodyPr anchor="ctr"/>
          <a:lstStyle>
            <a:lvl1pPr marL="0" indent="0" algn="ctr">
              <a:buFontTx/>
              <a:buNone/>
              <a:defRPr sz="1600" baseline="0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add Photo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69" y="6499131"/>
            <a:ext cx="822444" cy="237608"/>
          </a:xfrm>
          <a:prstGeom prst="rect">
            <a:avLst/>
          </a:prstGeom>
        </p:spPr>
      </p:pic>
      <p:pic>
        <p:nvPicPr>
          <p:cNvPr id="11" name="Picture 10" descr="Shadow_FL.png"/>
          <p:cNvPicPr>
            <a:picLocks noChangeAspect="1"/>
          </p:cNvPicPr>
          <p:nvPr userDrawn="1"/>
        </p:nvPicPr>
        <p:blipFill>
          <a:blip r:embed="rId4" cstate="print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81" y="4032953"/>
            <a:ext cx="5833850" cy="334781"/>
          </a:xfrm>
          <a:prstGeom prst="rect">
            <a:avLst/>
          </a:prstGeom>
          <a:effectLst/>
        </p:spPr>
      </p:pic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3334193" y="2618034"/>
            <a:ext cx="3656013" cy="530352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36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1" hasCustomPrompt="1"/>
          </p:nvPr>
        </p:nvSpPr>
        <p:spPr>
          <a:xfrm>
            <a:off x="3334193" y="3303339"/>
            <a:ext cx="3656013" cy="398461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  <p:sp>
        <p:nvSpPr>
          <p:cNvPr id="21" name="Content Placeholder 17"/>
          <p:cNvSpPr>
            <a:spLocks noGrp="1"/>
          </p:cNvSpPr>
          <p:nvPr>
            <p:ph sz="quarter" idx="12" hasCustomPrompt="1"/>
          </p:nvPr>
        </p:nvSpPr>
        <p:spPr>
          <a:xfrm>
            <a:off x="3334193" y="3747408"/>
            <a:ext cx="3656013" cy="299369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200" b="0" kern="1200" baseline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387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7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  <p:sp>
        <p:nvSpPr>
          <p:cNvPr id="978947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23305" y="4535293"/>
            <a:ext cx="7697389" cy="1066800"/>
          </a:xfrm>
        </p:spPr>
        <p:txBody>
          <a:bodyPr anchor="b"/>
          <a:lstStyle>
            <a:lvl1pPr algn="ctr">
              <a:lnSpc>
                <a:spcPct val="95000"/>
              </a:lnSpc>
              <a:spcBef>
                <a:spcPct val="100000"/>
              </a:spcBef>
              <a:defRPr sz="4400" b="1" i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Edit Master Title Style</a:t>
            </a:r>
            <a:endParaRPr lang="en-US" dirty="0"/>
          </a:p>
        </p:txBody>
      </p:sp>
      <p:sp>
        <p:nvSpPr>
          <p:cNvPr id="978948" name="Rectangle 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729184" y="5679084"/>
            <a:ext cx="7685631" cy="499614"/>
          </a:xfrm>
        </p:spPr>
        <p:txBody>
          <a:bodyPr anchor="t"/>
          <a:lstStyle>
            <a:lvl1pPr marL="0" indent="0" algn="ctr">
              <a:buFontTx/>
              <a:buNone/>
              <a:defRPr sz="2400" b="0" i="0" cap="none" baseline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953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 anchorCtr="0"/>
          <a:lstStyle>
            <a:lvl1pPr marL="0">
              <a:defRPr sz="3200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145" y="1740069"/>
            <a:ext cx="8052559" cy="1982594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/>
            </a:lvl4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bullet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3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86931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145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658521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76164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8558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en-US" sz="1600" b="0" i="0" kern="1200" baseline="0" dirty="0">
                <a:solidFill>
                  <a:srgbClr val="454545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 hasCustomPrompt="1"/>
          </p:nvPr>
        </p:nvSpPr>
        <p:spPr>
          <a:xfrm>
            <a:off x="213710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 hasCustomPrompt="1"/>
          </p:nvPr>
        </p:nvSpPr>
        <p:spPr>
          <a:xfrm>
            <a:off x="3775644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414187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705273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>
            <a:off x="2061535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 userDrawn="1"/>
        </p:nvCxnSpPr>
        <p:spPr bwMode="auto">
          <a:xfrm>
            <a:off x="3708400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 userDrawn="1"/>
        </p:nvCxnSpPr>
        <p:spPr bwMode="auto">
          <a:xfrm>
            <a:off x="5332819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 userDrawn="1"/>
        </p:nvCxnSpPr>
        <p:spPr bwMode="auto">
          <a:xfrm>
            <a:off x="6979684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1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40133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8558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en-US" sz="1600" b="0" i="0" kern="1200" baseline="0" dirty="0">
                <a:solidFill>
                  <a:srgbClr val="454545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 hasCustomPrompt="1"/>
          </p:nvPr>
        </p:nvSpPr>
        <p:spPr>
          <a:xfrm>
            <a:off x="213710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 hasCustomPrompt="1"/>
          </p:nvPr>
        </p:nvSpPr>
        <p:spPr>
          <a:xfrm>
            <a:off x="3775644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414187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705273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>
            <a:off x="2061535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 userDrawn="1"/>
        </p:nvCxnSpPr>
        <p:spPr bwMode="auto">
          <a:xfrm>
            <a:off x="3708400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 userDrawn="1"/>
        </p:nvCxnSpPr>
        <p:spPr bwMode="auto">
          <a:xfrm>
            <a:off x="5332819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 userDrawn="1"/>
        </p:nvCxnSpPr>
        <p:spPr bwMode="auto">
          <a:xfrm>
            <a:off x="6979684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1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7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8797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0560916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g_b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9535" y="0"/>
            <a:ext cx="9203070" cy="6858000"/>
          </a:xfrm>
          <a:prstGeom prst="rect">
            <a:avLst/>
          </a:prstGeom>
        </p:spPr>
      </p:pic>
      <p:sp>
        <p:nvSpPr>
          <p:cNvPr id="12" name="Round Diagonal Corner Rectangle 11"/>
          <p:cNvSpPr/>
          <p:nvPr userDrawn="1"/>
        </p:nvSpPr>
        <p:spPr>
          <a:xfrm>
            <a:off x="1763712" y="2493235"/>
            <a:ext cx="5629719" cy="1646843"/>
          </a:xfrm>
          <a:prstGeom prst="round2DiagRect">
            <a:avLst>
              <a:gd name="adj1" fmla="val 10250"/>
              <a:gd name="adj2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833563" y="2554288"/>
            <a:ext cx="1090612" cy="1531937"/>
          </a:xfrm>
        </p:spPr>
        <p:txBody>
          <a:bodyPr anchor="ctr"/>
          <a:lstStyle>
            <a:lvl1pPr marL="0" indent="0" algn="ctr">
              <a:buFontTx/>
              <a:buNone/>
              <a:defRPr sz="1600" baseline="0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add Photo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69" y="6499131"/>
            <a:ext cx="822444" cy="237608"/>
          </a:xfrm>
          <a:prstGeom prst="rect">
            <a:avLst/>
          </a:prstGeom>
        </p:spPr>
      </p:pic>
      <p:pic>
        <p:nvPicPr>
          <p:cNvPr id="11" name="Picture 10" descr="Shadow_FL.png"/>
          <p:cNvPicPr>
            <a:picLocks noChangeAspect="1"/>
          </p:cNvPicPr>
          <p:nvPr userDrawn="1"/>
        </p:nvPicPr>
        <p:blipFill>
          <a:blip r:embed="rId4" cstate="print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81" y="4032953"/>
            <a:ext cx="5833850" cy="334781"/>
          </a:xfrm>
          <a:prstGeom prst="rect">
            <a:avLst/>
          </a:prstGeom>
          <a:effectLst/>
        </p:spPr>
      </p:pic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3334193" y="2618034"/>
            <a:ext cx="3656013" cy="530352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36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1" hasCustomPrompt="1"/>
          </p:nvPr>
        </p:nvSpPr>
        <p:spPr>
          <a:xfrm>
            <a:off x="3334193" y="3303339"/>
            <a:ext cx="3656013" cy="398461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  <p:sp>
        <p:nvSpPr>
          <p:cNvPr id="21" name="Content Placeholder 17"/>
          <p:cNvSpPr>
            <a:spLocks noGrp="1"/>
          </p:cNvSpPr>
          <p:nvPr>
            <p:ph sz="quarter" idx="12" hasCustomPrompt="1"/>
          </p:nvPr>
        </p:nvSpPr>
        <p:spPr>
          <a:xfrm>
            <a:off x="3334193" y="3747408"/>
            <a:ext cx="3656013" cy="299369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200" b="0" kern="1200" baseline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881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4774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  <p:sp>
        <p:nvSpPr>
          <p:cNvPr id="978947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23305" y="4535293"/>
            <a:ext cx="7697389" cy="1066800"/>
          </a:xfrm>
        </p:spPr>
        <p:txBody>
          <a:bodyPr anchor="b"/>
          <a:lstStyle>
            <a:lvl1pPr algn="ctr">
              <a:lnSpc>
                <a:spcPct val="95000"/>
              </a:lnSpc>
              <a:spcBef>
                <a:spcPct val="100000"/>
              </a:spcBef>
              <a:defRPr sz="4400" b="1" i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Edit Master Title Style</a:t>
            </a:r>
            <a:endParaRPr lang="en-US" dirty="0"/>
          </a:p>
        </p:txBody>
      </p:sp>
      <p:sp>
        <p:nvSpPr>
          <p:cNvPr id="978948" name="Rectangle 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729184" y="5679084"/>
            <a:ext cx="7685631" cy="499614"/>
          </a:xfrm>
        </p:spPr>
        <p:txBody>
          <a:bodyPr anchor="t"/>
          <a:lstStyle>
            <a:lvl1pPr marL="0" indent="0" algn="ctr">
              <a:buFontTx/>
              <a:buNone/>
              <a:defRPr sz="2400" b="0" i="0" cap="none" baseline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479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 anchorCtr="0"/>
          <a:lstStyle>
            <a:lvl1pPr marL="0">
              <a:defRPr sz="3200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145" y="1740069"/>
            <a:ext cx="8052559" cy="1982594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/>
            </a:lvl4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bullet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3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13162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145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658521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635452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8558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en-US" sz="1600" b="0" i="0" kern="1200" baseline="0" dirty="0">
                <a:solidFill>
                  <a:srgbClr val="454545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 hasCustomPrompt="1"/>
          </p:nvPr>
        </p:nvSpPr>
        <p:spPr>
          <a:xfrm>
            <a:off x="213710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 hasCustomPrompt="1"/>
          </p:nvPr>
        </p:nvSpPr>
        <p:spPr>
          <a:xfrm>
            <a:off x="3775644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414187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705273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>
            <a:off x="2061535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 userDrawn="1"/>
        </p:nvCxnSpPr>
        <p:spPr bwMode="auto">
          <a:xfrm>
            <a:off x="3708400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 userDrawn="1"/>
        </p:nvCxnSpPr>
        <p:spPr bwMode="auto">
          <a:xfrm>
            <a:off x="5332819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 userDrawn="1"/>
        </p:nvCxnSpPr>
        <p:spPr bwMode="auto">
          <a:xfrm>
            <a:off x="6979684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1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32492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645608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37329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1342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g_b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9535" y="0"/>
            <a:ext cx="9203070" cy="6858000"/>
          </a:xfrm>
          <a:prstGeom prst="rect">
            <a:avLst/>
          </a:prstGeom>
        </p:spPr>
      </p:pic>
      <p:sp>
        <p:nvSpPr>
          <p:cNvPr id="12" name="Round Diagonal Corner Rectangle 11"/>
          <p:cNvSpPr/>
          <p:nvPr userDrawn="1"/>
        </p:nvSpPr>
        <p:spPr>
          <a:xfrm>
            <a:off x="1763712" y="2493235"/>
            <a:ext cx="5629719" cy="1646843"/>
          </a:xfrm>
          <a:prstGeom prst="round2DiagRect">
            <a:avLst>
              <a:gd name="adj1" fmla="val 10250"/>
              <a:gd name="adj2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833563" y="2554288"/>
            <a:ext cx="1090612" cy="1531937"/>
          </a:xfrm>
        </p:spPr>
        <p:txBody>
          <a:bodyPr anchor="ctr"/>
          <a:lstStyle>
            <a:lvl1pPr marL="0" indent="0" algn="ctr">
              <a:buFontTx/>
              <a:buNone/>
              <a:defRPr sz="1600" baseline="0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add Photo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69" y="6499131"/>
            <a:ext cx="822444" cy="237608"/>
          </a:xfrm>
          <a:prstGeom prst="rect">
            <a:avLst/>
          </a:prstGeom>
        </p:spPr>
      </p:pic>
      <p:pic>
        <p:nvPicPr>
          <p:cNvPr id="11" name="Picture 10" descr="Shadow_FL.png"/>
          <p:cNvPicPr>
            <a:picLocks noChangeAspect="1"/>
          </p:cNvPicPr>
          <p:nvPr userDrawn="1"/>
        </p:nvPicPr>
        <p:blipFill>
          <a:blip r:embed="rId4" cstate="print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81" y="4032953"/>
            <a:ext cx="5833850" cy="334781"/>
          </a:xfrm>
          <a:prstGeom prst="rect">
            <a:avLst/>
          </a:prstGeom>
          <a:effectLst/>
        </p:spPr>
      </p:pic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3334193" y="2618034"/>
            <a:ext cx="3656013" cy="530352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36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1" hasCustomPrompt="1"/>
          </p:nvPr>
        </p:nvSpPr>
        <p:spPr>
          <a:xfrm>
            <a:off x="3334193" y="3303339"/>
            <a:ext cx="3656013" cy="398461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  <p:sp>
        <p:nvSpPr>
          <p:cNvPr id="21" name="Content Placeholder 17"/>
          <p:cNvSpPr>
            <a:spLocks noGrp="1"/>
          </p:cNvSpPr>
          <p:nvPr>
            <p:ph sz="quarter" idx="12" hasCustomPrompt="1"/>
          </p:nvPr>
        </p:nvSpPr>
        <p:spPr>
          <a:xfrm>
            <a:off x="3334193" y="3747408"/>
            <a:ext cx="3656013" cy="299369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200" b="0" kern="1200" baseline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  <p:pic>
        <p:nvPicPr>
          <p:cNvPr id="15" name="Picture 14" descr="Shield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2627695" y="3782223"/>
            <a:ext cx="502762" cy="60710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2561613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503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  <p:sp>
        <p:nvSpPr>
          <p:cNvPr id="978947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23305" y="4535293"/>
            <a:ext cx="7697389" cy="1066800"/>
          </a:xfrm>
        </p:spPr>
        <p:txBody>
          <a:bodyPr anchor="b"/>
          <a:lstStyle>
            <a:lvl1pPr algn="ctr">
              <a:lnSpc>
                <a:spcPct val="95000"/>
              </a:lnSpc>
              <a:spcBef>
                <a:spcPct val="100000"/>
              </a:spcBef>
              <a:defRPr sz="4400" b="1" i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Edit Master Title Style</a:t>
            </a:r>
            <a:endParaRPr lang="en-US" dirty="0"/>
          </a:p>
        </p:txBody>
      </p:sp>
      <p:sp>
        <p:nvSpPr>
          <p:cNvPr id="978948" name="Rectangle 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729184" y="5679084"/>
            <a:ext cx="7685631" cy="499614"/>
          </a:xfrm>
        </p:spPr>
        <p:txBody>
          <a:bodyPr anchor="t"/>
          <a:lstStyle>
            <a:lvl1pPr marL="0" indent="0" algn="ctr">
              <a:buFontTx/>
              <a:buNone/>
              <a:defRPr sz="2400" b="0" i="0" cap="none" baseline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299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 anchorCtr="0"/>
          <a:lstStyle>
            <a:lvl1pPr marL="0">
              <a:defRPr sz="3200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145" y="1740069"/>
            <a:ext cx="8052559" cy="1982594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/>
            </a:lvl4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bullet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3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79752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145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658521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44839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8558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en-US" sz="1600" b="0" i="0" kern="1200" baseline="0" dirty="0">
                <a:solidFill>
                  <a:srgbClr val="454545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 hasCustomPrompt="1"/>
          </p:nvPr>
        </p:nvSpPr>
        <p:spPr>
          <a:xfrm>
            <a:off x="213710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 hasCustomPrompt="1"/>
          </p:nvPr>
        </p:nvSpPr>
        <p:spPr>
          <a:xfrm>
            <a:off x="3775644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414187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705273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>
            <a:off x="2061535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 userDrawn="1"/>
        </p:nvCxnSpPr>
        <p:spPr bwMode="auto">
          <a:xfrm>
            <a:off x="3708400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 userDrawn="1"/>
        </p:nvCxnSpPr>
        <p:spPr bwMode="auto">
          <a:xfrm>
            <a:off x="5332819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 userDrawn="1"/>
        </p:nvCxnSpPr>
        <p:spPr bwMode="auto">
          <a:xfrm>
            <a:off x="6979684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1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41920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2192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127884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g_b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9535" y="0"/>
            <a:ext cx="9203070" cy="6858000"/>
          </a:xfrm>
          <a:prstGeom prst="rect">
            <a:avLst/>
          </a:prstGeom>
        </p:spPr>
      </p:pic>
      <p:sp>
        <p:nvSpPr>
          <p:cNvPr id="12" name="Round Diagonal Corner Rectangle 11"/>
          <p:cNvSpPr/>
          <p:nvPr userDrawn="1"/>
        </p:nvSpPr>
        <p:spPr>
          <a:xfrm>
            <a:off x="1763712" y="2493235"/>
            <a:ext cx="5629719" cy="1646843"/>
          </a:xfrm>
          <a:prstGeom prst="round2DiagRect">
            <a:avLst>
              <a:gd name="adj1" fmla="val 10250"/>
              <a:gd name="adj2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833563" y="2554288"/>
            <a:ext cx="1090612" cy="1531937"/>
          </a:xfrm>
        </p:spPr>
        <p:txBody>
          <a:bodyPr anchor="ctr"/>
          <a:lstStyle>
            <a:lvl1pPr marL="0" indent="0" algn="ctr">
              <a:buFontTx/>
              <a:buNone/>
              <a:defRPr sz="1600" baseline="0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add Photo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69" y="6499131"/>
            <a:ext cx="822444" cy="237608"/>
          </a:xfrm>
          <a:prstGeom prst="rect">
            <a:avLst/>
          </a:prstGeom>
        </p:spPr>
      </p:pic>
      <p:pic>
        <p:nvPicPr>
          <p:cNvPr id="11" name="Picture 10" descr="Shadow_FL.png"/>
          <p:cNvPicPr>
            <a:picLocks noChangeAspect="1"/>
          </p:cNvPicPr>
          <p:nvPr userDrawn="1"/>
        </p:nvPicPr>
        <p:blipFill>
          <a:blip r:embed="rId4" cstate="print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81" y="4032953"/>
            <a:ext cx="5833850" cy="334781"/>
          </a:xfrm>
          <a:prstGeom prst="rect">
            <a:avLst/>
          </a:prstGeom>
          <a:effectLst/>
        </p:spPr>
      </p:pic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3334193" y="2618034"/>
            <a:ext cx="3656013" cy="530352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36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1" hasCustomPrompt="1"/>
          </p:nvPr>
        </p:nvSpPr>
        <p:spPr>
          <a:xfrm>
            <a:off x="3334193" y="3303339"/>
            <a:ext cx="3656013" cy="398461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  <p:sp>
        <p:nvSpPr>
          <p:cNvPr id="21" name="Content Placeholder 17"/>
          <p:cNvSpPr>
            <a:spLocks noGrp="1"/>
          </p:cNvSpPr>
          <p:nvPr>
            <p:ph sz="quarter" idx="12" hasCustomPrompt="1"/>
          </p:nvPr>
        </p:nvSpPr>
        <p:spPr>
          <a:xfrm>
            <a:off x="3334193" y="3747408"/>
            <a:ext cx="3656013" cy="299369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200" b="0" kern="1200" baseline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7194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4238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334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  <p:sp>
        <p:nvSpPr>
          <p:cNvPr id="978947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23305" y="4535293"/>
            <a:ext cx="7697389" cy="1066800"/>
          </a:xfrm>
        </p:spPr>
        <p:txBody>
          <a:bodyPr anchor="b"/>
          <a:lstStyle>
            <a:lvl1pPr algn="ctr">
              <a:lnSpc>
                <a:spcPct val="95000"/>
              </a:lnSpc>
              <a:spcBef>
                <a:spcPct val="100000"/>
              </a:spcBef>
              <a:defRPr sz="4400" b="1" i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Edit Master Title Style</a:t>
            </a:r>
            <a:endParaRPr lang="en-US" dirty="0"/>
          </a:p>
        </p:txBody>
      </p:sp>
      <p:sp>
        <p:nvSpPr>
          <p:cNvPr id="978948" name="Rectangle 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729184" y="5679084"/>
            <a:ext cx="7685631" cy="499614"/>
          </a:xfrm>
        </p:spPr>
        <p:txBody>
          <a:bodyPr anchor="t"/>
          <a:lstStyle>
            <a:lvl1pPr marL="0" indent="0" algn="ctr">
              <a:buFontTx/>
              <a:buNone/>
              <a:defRPr sz="2400" b="0" i="0" cap="none" baseline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497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 anchorCtr="0"/>
          <a:lstStyle>
            <a:lvl1pPr marL="0">
              <a:defRPr sz="3200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145" y="1740069"/>
            <a:ext cx="8052559" cy="1982594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/>
            </a:lvl4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bullet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3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40038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145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658521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904112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8558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en-US" sz="1600" b="0" i="0" kern="1200" baseline="0" dirty="0">
                <a:solidFill>
                  <a:srgbClr val="454545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 hasCustomPrompt="1"/>
          </p:nvPr>
        </p:nvSpPr>
        <p:spPr>
          <a:xfrm>
            <a:off x="213710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 hasCustomPrompt="1"/>
          </p:nvPr>
        </p:nvSpPr>
        <p:spPr>
          <a:xfrm>
            <a:off x="3775644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414187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705273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>
            <a:off x="2061535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 userDrawn="1"/>
        </p:nvCxnSpPr>
        <p:spPr bwMode="auto">
          <a:xfrm>
            <a:off x="3708400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 userDrawn="1"/>
        </p:nvCxnSpPr>
        <p:spPr bwMode="auto">
          <a:xfrm>
            <a:off x="5332819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 userDrawn="1"/>
        </p:nvCxnSpPr>
        <p:spPr bwMode="auto">
          <a:xfrm>
            <a:off x="6979684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1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53428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45376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9614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g_b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9535" y="0"/>
            <a:ext cx="9203070" cy="6858000"/>
          </a:xfrm>
          <a:prstGeom prst="rect">
            <a:avLst/>
          </a:prstGeom>
        </p:spPr>
      </p:pic>
      <p:sp>
        <p:nvSpPr>
          <p:cNvPr id="12" name="Round Diagonal Corner Rectangle 11"/>
          <p:cNvSpPr/>
          <p:nvPr userDrawn="1"/>
        </p:nvSpPr>
        <p:spPr>
          <a:xfrm>
            <a:off x="1763712" y="2493235"/>
            <a:ext cx="5629719" cy="1646843"/>
          </a:xfrm>
          <a:prstGeom prst="round2DiagRect">
            <a:avLst>
              <a:gd name="adj1" fmla="val 10250"/>
              <a:gd name="adj2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833563" y="2554288"/>
            <a:ext cx="1090612" cy="1531937"/>
          </a:xfrm>
        </p:spPr>
        <p:txBody>
          <a:bodyPr anchor="ctr"/>
          <a:lstStyle>
            <a:lvl1pPr marL="0" indent="0" algn="ctr">
              <a:buFontTx/>
              <a:buNone/>
              <a:defRPr sz="1600" baseline="0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add Photo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69" y="6499131"/>
            <a:ext cx="822444" cy="237608"/>
          </a:xfrm>
          <a:prstGeom prst="rect">
            <a:avLst/>
          </a:prstGeom>
        </p:spPr>
      </p:pic>
      <p:pic>
        <p:nvPicPr>
          <p:cNvPr id="11" name="Picture 10" descr="Shadow_FL.png"/>
          <p:cNvPicPr>
            <a:picLocks noChangeAspect="1"/>
          </p:cNvPicPr>
          <p:nvPr userDrawn="1"/>
        </p:nvPicPr>
        <p:blipFill>
          <a:blip r:embed="rId4" cstate="print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81" y="4032953"/>
            <a:ext cx="5833850" cy="334781"/>
          </a:xfrm>
          <a:prstGeom prst="rect">
            <a:avLst/>
          </a:prstGeom>
          <a:effectLst/>
        </p:spPr>
      </p:pic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3334193" y="2618034"/>
            <a:ext cx="3656013" cy="530352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36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1" hasCustomPrompt="1"/>
          </p:nvPr>
        </p:nvSpPr>
        <p:spPr>
          <a:xfrm>
            <a:off x="3334193" y="3303339"/>
            <a:ext cx="3656013" cy="398461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  <p:sp>
        <p:nvSpPr>
          <p:cNvPr id="21" name="Content Placeholder 17"/>
          <p:cNvSpPr>
            <a:spLocks noGrp="1"/>
          </p:cNvSpPr>
          <p:nvPr>
            <p:ph sz="quarter" idx="12" hasCustomPrompt="1"/>
          </p:nvPr>
        </p:nvSpPr>
        <p:spPr>
          <a:xfrm>
            <a:off x="3334193" y="3747408"/>
            <a:ext cx="3656013" cy="299369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200" b="0" kern="1200" baseline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1243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802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  <p:sp>
        <p:nvSpPr>
          <p:cNvPr id="978947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23305" y="4535293"/>
            <a:ext cx="7697389" cy="1066800"/>
          </a:xfrm>
        </p:spPr>
        <p:txBody>
          <a:bodyPr anchor="b"/>
          <a:lstStyle>
            <a:lvl1pPr algn="ctr">
              <a:lnSpc>
                <a:spcPct val="95000"/>
              </a:lnSpc>
              <a:spcBef>
                <a:spcPct val="100000"/>
              </a:spcBef>
              <a:defRPr sz="4400" b="1" i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Edit Master Title Style</a:t>
            </a:r>
            <a:endParaRPr lang="en-US" dirty="0"/>
          </a:p>
        </p:txBody>
      </p:sp>
      <p:sp>
        <p:nvSpPr>
          <p:cNvPr id="978948" name="Rectangle 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729184" y="5679084"/>
            <a:ext cx="7685631" cy="499614"/>
          </a:xfrm>
        </p:spPr>
        <p:txBody>
          <a:bodyPr anchor="t"/>
          <a:lstStyle>
            <a:lvl1pPr marL="0" indent="0" algn="ctr">
              <a:buFontTx/>
              <a:buNone/>
              <a:defRPr sz="2400" b="0" i="0" cap="none" baseline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3561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anchor="t" anchorCtr="0"/>
          <a:lstStyle>
            <a:lvl1pPr marL="0">
              <a:defRPr sz="3200" baseline="0"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00145" y="1740069"/>
            <a:ext cx="8052559" cy="1982594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/>
            </a:lvl4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bullet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3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852836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g_b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9535" y="0"/>
            <a:ext cx="9203070" cy="6858000"/>
          </a:xfrm>
          <a:prstGeom prst="rect">
            <a:avLst/>
          </a:prstGeom>
        </p:spPr>
      </p:pic>
      <p:sp>
        <p:nvSpPr>
          <p:cNvPr id="12" name="Round Diagonal Corner Rectangle 11"/>
          <p:cNvSpPr/>
          <p:nvPr userDrawn="1"/>
        </p:nvSpPr>
        <p:spPr>
          <a:xfrm>
            <a:off x="1763712" y="2493235"/>
            <a:ext cx="5629719" cy="1646843"/>
          </a:xfrm>
          <a:prstGeom prst="round2DiagRect">
            <a:avLst>
              <a:gd name="adj1" fmla="val 10250"/>
              <a:gd name="adj2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833563" y="2554288"/>
            <a:ext cx="1090612" cy="1531937"/>
          </a:xfrm>
        </p:spPr>
        <p:txBody>
          <a:bodyPr anchor="ctr"/>
          <a:lstStyle>
            <a:lvl1pPr marL="0" indent="0" algn="ctr">
              <a:buFontTx/>
              <a:buNone/>
              <a:defRPr sz="1600" baseline="0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add Photo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69" y="6499131"/>
            <a:ext cx="822444" cy="237608"/>
          </a:xfrm>
          <a:prstGeom prst="rect">
            <a:avLst/>
          </a:prstGeom>
        </p:spPr>
      </p:pic>
      <p:pic>
        <p:nvPicPr>
          <p:cNvPr id="11" name="Picture 10" descr="Shadow_FL.png"/>
          <p:cNvPicPr>
            <a:picLocks noChangeAspect="1"/>
          </p:cNvPicPr>
          <p:nvPr userDrawn="1"/>
        </p:nvPicPr>
        <p:blipFill>
          <a:blip r:embed="rId4" cstate="print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81" y="4032953"/>
            <a:ext cx="5833850" cy="334781"/>
          </a:xfrm>
          <a:prstGeom prst="rect">
            <a:avLst/>
          </a:prstGeom>
          <a:effectLst/>
        </p:spPr>
      </p:pic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3334193" y="2618034"/>
            <a:ext cx="3656013" cy="530352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36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1" hasCustomPrompt="1"/>
          </p:nvPr>
        </p:nvSpPr>
        <p:spPr>
          <a:xfrm>
            <a:off x="3334193" y="3303339"/>
            <a:ext cx="3656013" cy="398461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  <p:sp>
        <p:nvSpPr>
          <p:cNvPr id="21" name="Content Placeholder 17"/>
          <p:cNvSpPr>
            <a:spLocks noGrp="1"/>
          </p:cNvSpPr>
          <p:nvPr>
            <p:ph sz="quarter" idx="12" hasCustomPrompt="1"/>
          </p:nvPr>
        </p:nvSpPr>
        <p:spPr>
          <a:xfrm>
            <a:off x="3334193" y="3747408"/>
            <a:ext cx="3656013" cy="299369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200" b="0" kern="1200" baseline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  <p:pic>
        <p:nvPicPr>
          <p:cNvPr id="15" name="Picture 14" descr="Shield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2627695" y="3782223"/>
            <a:ext cx="502762" cy="60710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949007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145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658521" y="1704626"/>
            <a:ext cx="3894645" cy="2282676"/>
          </a:xfrm>
          <a:noFill/>
        </p:spPr>
        <p:txBody>
          <a:bodyPr wrap="square" rtlCol="0" anchor="ctr">
            <a:sp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32711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98558" y="336550"/>
            <a:ext cx="8054608" cy="533400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 hasCustomPrompt="1"/>
          </p:nvPr>
        </p:nvSpPr>
        <p:spPr>
          <a:xfrm>
            <a:off x="498558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defTabSz="91440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en-US" sz="1600" b="0" i="0" kern="1200" baseline="0" dirty="0">
                <a:solidFill>
                  <a:srgbClr val="454545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1" hasCustomPrompt="1"/>
          </p:nvPr>
        </p:nvSpPr>
        <p:spPr>
          <a:xfrm>
            <a:off x="213710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2" hasCustomPrompt="1"/>
          </p:nvPr>
        </p:nvSpPr>
        <p:spPr>
          <a:xfrm>
            <a:off x="3775644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3" hasCustomPrompt="1"/>
          </p:nvPr>
        </p:nvSpPr>
        <p:spPr>
          <a:xfrm>
            <a:off x="5414187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4" hasCustomPrompt="1"/>
          </p:nvPr>
        </p:nvSpPr>
        <p:spPr>
          <a:xfrm>
            <a:off x="7052731" y="2195286"/>
            <a:ext cx="1500435" cy="352258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600" kern="1200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defRPr>
            </a:lvl1pPr>
            <a:lvl2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2pPr>
            <a:lvl3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3pPr>
            <a:lvl4pPr>
              <a:defRPr lang="en-US" sz="1200" b="1" kern="1200" dirty="0" smtClean="0">
                <a:solidFill>
                  <a:srgbClr val="454545"/>
                </a:solidFill>
                <a:ea typeface="+mn-ea"/>
              </a:defRPr>
            </a:lvl4pPr>
            <a:lvl5pPr>
              <a:defRPr lang="en-US" sz="1200" b="1" dirty="0">
                <a:solidFill>
                  <a:srgbClr val="454545"/>
                </a:solidFill>
              </a:defRPr>
            </a:lvl5pPr>
          </a:lstStyle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r>
              <a:rPr lang="en-US" dirty="0" smtClean="0"/>
              <a:t>Click to edit Title</a:t>
            </a:r>
          </a:p>
          <a:p>
            <a:pPr marL="0" lvl="0" indent="0" defTabSz="914400" eaLnBrk="1" latinLnBrk="0" hangingPunct="1">
              <a:spcBef>
                <a:spcPts val="0"/>
              </a:spcBef>
              <a:buFontTx/>
              <a:buNone/>
            </a:pPr>
            <a:endParaRPr lang="en-US" dirty="0" smtClean="0"/>
          </a:p>
          <a:p>
            <a:pPr marL="0" lvl="1" indent="0">
              <a:spcBef>
                <a:spcPts val="0"/>
              </a:spcBef>
              <a:buFontTx/>
              <a:buNone/>
            </a:pPr>
            <a:r>
              <a:rPr lang="en-US" dirty="0" smtClean="0"/>
              <a:t>Second level</a:t>
            </a:r>
          </a:p>
          <a:p>
            <a:pPr marL="0" lvl="2" indent="0">
              <a:spcBef>
                <a:spcPts val="0"/>
              </a:spcBef>
              <a:buFontTx/>
              <a:buNone/>
            </a:pPr>
            <a:r>
              <a:rPr lang="en-US" dirty="0" smtClean="0"/>
              <a:t>Third level</a:t>
            </a:r>
          </a:p>
          <a:p>
            <a:pPr marL="0" lvl="3" indent="0">
              <a:spcBef>
                <a:spcPts val="0"/>
              </a:spcBef>
              <a:buFontTx/>
              <a:buNone/>
            </a:pPr>
            <a:r>
              <a:rPr lang="en-US" dirty="0" smtClean="0"/>
              <a:t>Fourth level</a:t>
            </a:r>
          </a:p>
          <a:p>
            <a:pPr marL="0" lvl="4" indent="0">
              <a:spcBef>
                <a:spcPts val="0"/>
              </a:spcBef>
              <a:buFontTx/>
              <a:buNone/>
            </a:pPr>
            <a:r>
              <a:rPr lang="en-US" dirty="0" smtClean="0"/>
              <a:t>Fifth 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 bwMode="auto">
          <a:xfrm>
            <a:off x="2061535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 userDrawn="1"/>
        </p:nvCxnSpPr>
        <p:spPr bwMode="auto">
          <a:xfrm>
            <a:off x="3708400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 userDrawn="1"/>
        </p:nvCxnSpPr>
        <p:spPr bwMode="auto">
          <a:xfrm>
            <a:off x="5332819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Straight Connector 16"/>
          <p:cNvCxnSpPr/>
          <p:nvPr userDrawn="1"/>
        </p:nvCxnSpPr>
        <p:spPr bwMode="auto">
          <a:xfrm>
            <a:off x="6979684" y="2264624"/>
            <a:ext cx="0" cy="32578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1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97842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>
            <a:lvl1pPr>
              <a:defRPr lang="en-US" sz="3200" baseline="0" dirty="0">
                <a:latin typeface="Calibri" pitchFamily="34" charset="0"/>
                <a:cs typeface="Calibri" pitchFamily="34" charset="0"/>
              </a:defRPr>
            </a:lvl1pPr>
          </a:lstStyle>
          <a:p>
            <a:pPr marL="0"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35704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6350100"/>
            <a:ext cx="7499572" cy="153888"/>
          </a:xfr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1000" b="0">
                <a:solidFill>
                  <a:srgbClr val="7E7F7E"/>
                </a:solidFill>
                <a:latin typeface="Calibri" pitchFamily="34" charset="0"/>
                <a:cs typeface="Calibri" pitchFamily="34" charset="0"/>
              </a:defRPr>
            </a:lvl1pPr>
            <a:lvl2pPr marL="0" indent="0">
              <a:buNone/>
              <a:defRPr sz="1000"/>
            </a:lvl2pPr>
            <a:lvl3pPr marL="0" indent="0">
              <a:buNone/>
              <a:defRPr sz="1000"/>
            </a:lvl3pPr>
            <a:lvl4pPr marL="0" indent="0">
              <a:buNone/>
              <a:defRPr sz="1000"/>
            </a:lvl4pPr>
            <a:lvl5pPr marL="0" indent="0">
              <a:buNone/>
              <a:defRPr sz="1000"/>
            </a:lvl5pPr>
          </a:lstStyle>
          <a:p>
            <a:pPr lvl="0"/>
            <a:r>
              <a:rPr lang="en-US" dirty="0" smtClean="0"/>
              <a:t>Click to Edit Footnote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42839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g_b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9535" y="0"/>
            <a:ext cx="9203070" cy="6858000"/>
          </a:xfrm>
          <a:prstGeom prst="rect">
            <a:avLst/>
          </a:prstGeom>
        </p:spPr>
      </p:pic>
      <p:sp>
        <p:nvSpPr>
          <p:cNvPr id="12" name="Round Diagonal Corner Rectangle 11"/>
          <p:cNvSpPr/>
          <p:nvPr userDrawn="1"/>
        </p:nvSpPr>
        <p:spPr>
          <a:xfrm>
            <a:off x="1763712" y="2493235"/>
            <a:ext cx="5629719" cy="1646843"/>
          </a:xfrm>
          <a:prstGeom prst="round2DiagRect">
            <a:avLst>
              <a:gd name="adj1" fmla="val 10250"/>
              <a:gd name="adj2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" name="Picture Placeholder 22"/>
          <p:cNvSpPr>
            <a:spLocks noGrp="1"/>
          </p:cNvSpPr>
          <p:nvPr>
            <p:ph type="pic" sz="quarter" idx="13" hasCustomPrompt="1"/>
          </p:nvPr>
        </p:nvSpPr>
        <p:spPr>
          <a:xfrm>
            <a:off x="1833563" y="2554288"/>
            <a:ext cx="1090612" cy="1531937"/>
          </a:xfrm>
        </p:spPr>
        <p:txBody>
          <a:bodyPr anchor="ctr"/>
          <a:lstStyle>
            <a:lvl1pPr marL="0" indent="0" algn="ctr">
              <a:buFontTx/>
              <a:buNone/>
              <a:defRPr sz="1600" baseline="0">
                <a:solidFill>
                  <a:schemeClr val="tx2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add Photo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69" y="6499131"/>
            <a:ext cx="822444" cy="237608"/>
          </a:xfrm>
          <a:prstGeom prst="rect">
            <a:avLst/>
          </a:prstGeom>
        </p:spPr>
      </p:pic>
      <p:pic>
        <p:nvPicPr>
          <p:cNvPr id="11" name="Picture 10" descr="Shadow_FL.png"/>
          <p:cNvPicPr>
            <a:picLocks noChangeAspect="1"/>
          </p:cNvPicPr>
          <p:nvPr userDrawn="1"/>
        </p:nvPicPr>
        <p:blipFill>
          <a:blip r:embed="rId4" cstate="print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281" y="4032953"/>
            <a:ext cx="5833850" cy="334781"/>
          </a:xfrm>
          <a:prstGeom prst="rect">
            <a:avLst/>
          </a:prstGeom>
          <a:effectLst/>
        </p:spPr>
      </p:pic>
      <p:sp>
        <p:nvSpPr>
          <p:cNvPr id="18" name="Content Placeholder 17"/>
          <p:cNvSpPr>
            <a:spLocks noGrp="1"/>
          </p:cNvSpPr>
          <p:nvPr>
            <p:ph sz="quarter" idx="10" hasCustomPrompt="1"/>
          </p:nvPr>
        </p:nvSpPr>
        <p:spPr>
          <a:xfrm>
            <a:off x="3334193" y="2618034"/>
            <a:ext cx="3656013" cy="530352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36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9" name="Content Placeholder 17"/>
          <p:cNvSpPr>
            <a:spLocks noGrp="1"/>
          </p:cNvSpPr>
          <p:nvPr>
            <p:ph sz="quarter" idx="11" hasCustomPrompt="1"/>
          </p:nvPr>
        </p:nvSpPr>
        <p:spPr>
          <a:xfrm>
            <a:off x="3334193" y="3303339"/>
            <a:ext cx="3656013" cy="398461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800" b="1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  <p:sp>
        <p:nvSpPr>
          <p:cNvPr id="21" name="Content Placeholder 17"/>
          <p:cNvSpPr>
            <a:spLocks noGrp="1"/>
          </p:cNvSpPr>
          <p:nvPr>
            <p:ph sz="quarter" idx="12" hasCustomPrompt="1"/>
          </p:nvPr>
        </p:nvSpPr>
        <p:spPr>
          <a:xfrm>
            <a:off x="3334193" y="3747408"/>
            <a:ext cx="3656013" cy="299369"/>
          </a:xfrm>
        </p:spPr>
        <p:txBody>
          <a:bodyPr lIns="0" tIns="0" rIns="0" bIns="0" anchor="t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en-US" sz="2200" b="0" kern="1200" baseline="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2pPr>
            <a:lvl3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3pPr>
            <a:lvl4pPr marL="0" algn="l" defTabSz="914400" rtl="0" eaLnBrk="1" latinLnBrk="0" hangingPunct="1">
              <a:lnSpc>
                <a:spcPts val="3920"/>
              </a:lnSpc>
              <a:defRPr lang="en-US" sz="3600" b="1" kern="1200" dirty="0" smtClean="0">
                <a:solidFill>
                  <a:schemeClr val="bg2"/>
                </a:solidFill>
                <a:latin typeface="Myriad Pro"/>
                <a:ea typeface="+mn-ea"/>
                <a:cs typeface="Myriad Pro"/>
              </a:defRPr>
            </a:lvl4pPr>
          </a:lstStyle>
          <a:p>
            <a:pPr lvl="0"/>
            <a:r>
              <a:rPr lang="en-US" dirty="0" smtClean="0"/>
              <a:t>Click to Edit Presenter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64942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215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bg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0222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ltGray">
      <p:bgPr>
        <a:solidFill>
          <a:srgbClr val="B8DA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g11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21519" y="0"/>
            <a:ext cx="9187038" cy="6858000"/>
          </a:xfrm>
          <a:prstGeom prst="rect">
            <a:avLst/>
          </a:prstGeom>
        </p:spPr>
      </p:pic>
      <p:sp>
        <p:nvSpPr>
          <p:cNvPr id="978947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723305" y="4535293"/>
            <a:ext cx="7697389" cy="1066800"/>
          </a:xfrm>
        </p:spPr>
        <p:txBody>
          <a:bodyPr anchor="b"/>
          <a:lstStyle>
            <a:lvl1pPr algn="ctr">
              <a:lnSpc>
                <a:spcPct val="95000"/>
              </a:lnSpc>
              <a:spcBef>
                <a:spcPct val="100000"/>
              </a:spcBef>
              <a:defRPr sz="4400" b="1" i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Edit Master Title Style</a:t>
            </a:r>
            <a:endParaRPr lang="en-US" dirty="0"/>
          </a:p>
        </p:txBody>
      </p:sp>
      <p:sp>
        <p:nvSpPr>
          <p:cNvPr id="978948" name="Rectangle 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729184" y="5679084"/>
            <a:ext cx="7685631" cy="499614"/>
          </a:xfrm>
        </p:spPr>
        <p:txBody>
          <a:bodyPr anchor="t"/>
          <a:lstStyle>
            <a:lvl1pPr marL="0" indent="0" algn="ctr">
              <a:buFontTx/>
              <a:buNone/>
              <a:defRPr sz="2400" b="0" i="0" cap="none" baseline="0">
                <a:solidFill>
                  <a:srgbClr val="FFFFFF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en-US" dirty="0" smtClean="0"/>
              <a:t>Click to Edit Date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333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9.xml"/><Relationship Id="rId2" Type="http://schemas.openxmlformats.org/officeDocument/2006/relationships/slideLayout" Target="../slideLayouts/slideLayout10.xml"/><Relationship Id="rId3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6.xml"/><Relationship Id="rId9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6.xml"/><Relationship Id="rId8" Type="http://schemas.openxmlformats.org/officeDocument/2006/relationships/slideLayout" Target="../slideLayouts/slideLayout27.xml"/><Relationship Id="rId9" Type="http://schemas.openxmlformats.org/officeDocument/2006/relationships/theme" Target="../theme/theme3.xml"/><Relationship Id="rId10" Type="http://schemas.openxmlformats.org/officeDocument/2006/relationships/image" Target="../media/image1.png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4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5.xml"/><Relationship Id="rId9" Type="http://schemas.openxmlformats.org/officeDocument/2006/relationships/theme" Target="../theme/theme4.xml"/><Relationship Id="rId10" Type="http://schemas.openxmlformats.org/officeDocument/2006/relationships/image" Target="../media/image1.png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theme" Target="../theme/theme5.xml"/><Relationship Id="rId10" Type="http://schemas.openxmlformats.org/officeDocument/2006/relationships/image" Target="../media/image1.png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0.xml"/><Relationship Id="rId8" Type="http://schemas.openxmlformats.org/officeDocument/2006/relationships/slideLayout" Target="../slideLayouts/slideLayout51.xml"/><Relationship Id="rId9" Type="http://schemas.openxmlformats.org/officeDocument/2006/relationships/theme" Target="../theme/theme6.xml"/><Relationship Id="rId10" Type="http://schemas.openxmlformats.org/officeDocument/2006/relationships/image" Target="../media/image1.png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5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4" Type="http://schemas.openxmlformats.org/officeDocument/2006/relationships/slideLayout" Target="../slideLayouts/slideLayout55.xml"/><Relationship Id="rId5" Type="http://schemas.openxmlformats.org/officeDocument/2006/relationships/slideLayout" Target="../slideLayouts/slideLayout56.xml"/><Relationship Id="rId6" Type="http://schemas.openxmlformats.org/officeDocument/2006/relationships/slideLayout" Target="../slideLayouts/slideLayout57.xml"/><Relationship Id="rId7" Type="http://schemas.openxmlformats.org/officeDocument/2006/relationships/slideLayout" Target="../slideLayouts/slideLayout58.xml"/><Relationship Id="rId8" Type="http://schemas.openxmlformats.org/officeDocument/2006/relationships/slideLayout" Target="../slideLayouts/slideLayout59.xml"/><Relationship Id="rId9" Type="http://schemas.openxmlformats.org/officeDocument/2006/relationships/theme" Target="../theme/theme7.xml"/><Relationship Id="rId10" Type="http://schemas.openxmlformats.org/officeDocument/2006/relationships/image" Target="../media/image1.png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theme" Target="../theme/theme8.xml"/><Relationship Id="rId10" Type="http://schemas.openxmlformats.org/officeDocument/2006/relationships/image" Target="../media/image1.png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60.xml"/><Relationship Id="rId2" Type="http://schemas.openxmlformats.org/officeDocument/2006/relationships/slideLayout" Target="../slideLayouts/slideLayout61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0.xml"/><Relationship Id="rId4" Type="http://schemas.openxmlformats.org/officeDocument/2006/relationships/slideLayout" Target="../slideLayouts/slideLayout71.xml"/><Relationship Id="rId5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4.xml"/><Relationship Id="rId8" Type="http://schemas.openxmlformats.org/officeDocument/2006/relationships/slideLayout" Target="../slideLayouts/slideLayout75.xml"/><Relationship Id="rId9" Type="http://schemas.openxmlformats.org/officeDocument/2006/relationships/theme" Target="../theme/theme9.xml"/><Relationship Id="rId10" Type="http://schemas.openxmlformats.org/officeDocument/2006/relationships/image" Target="../media/image1.png"/><Relationship Id="rId11" Type="http://schemas.openxmlformats.org/officeDocument/2006/relationships/image" Target="../media/image2.png"/><Relationship Id="rId1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0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558" y="336550"/>
            <a:ext cx="805460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145" y="1740069"/>
            <a:ext cx="8052559" cy="19441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69" y="6499131"/>
            <a:ext cx="822444" cy="237608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2" r:id="rId1"/>
    <p:sldLayoutId id="2147484005" r:id="rId2"/>
    <p:sldLayoutId id="2147484008" r:id="rId3"/>
    <p:sldLayoutId id="2147484010" r:id="rId4"/>
    <p:sldLayoutId id="2147484009" r:id="rId5"/>
    <p:sldLayoutId id="2147484003" r:id="rId6"/>
    <p:sldLayoutId id="2147484006" r:id="rId7"/>
    <p:sldLayoutId id="2147484007" r:id="rId8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3600" b="0" i="0">
          <a:solidFill>
            <a:srgbClr val="1439B9"/>
          </a:solidFill>
          <a:latin typeface="Bangla Sangam MN"/>
          <a:ea typeface="+mj-ea"/>
          <a:cs typeface="Bangla Sangam MN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9pPr>
    </p:titleStyle>
    <p:bodyStyle>
      <a:lvl1pPr marL="228600" indent="-228600" algn="l" rtl="0" fontAlgn="base">
        <a:lnSpc>
          <a:spcPct val="100000"/>
        </a:lnSpc>
        <a:spcBef>
          <a:spcPct val="50000"/>
        </a:spcBef>
        <a:spcAft>
          <a:spcPct val="0"/>
        </a:spcAft>
        <a:buClr>
          <a:srgbClr val="FF0000"/>
        </a:buClr>
        <a:buSzPct val="80000"/>
        <a:buFont typeface="Arial"/>
        <a:buChar char="•"/>
        <a:defRPr lang="en-US" sz="2200" b="1" i="0" kern="1200" baseline="0" dirty="0" smtClean="0">
          <a:solidFill>
            <a:schemeClr val="tx1">
              <a:lumMod val="25000"/>
            </a:schemeClr>
          </a:solidFill>
          <a:latin typeface="Bangla Sangam MN"/>
          <a:ea typeface="+mn-ea"/>
          <a:cs typeface="Bangla Sangam MN"/>
        </a:defRPr>
      </a:lvl1pPr>
      <a:lvl2pPr marL="685800" indent="-228600" algn="l" rtl="0" fontAlgn="base">
        <a:lnSpc>
          <a:spcPct val="100000"/>
        </a:lnSpc>
        <a:spcBef>
          <a:spcPct val="25000"/>
        </a:spcBef>
        <a:spcAft>
          <a:spcPct val="0"/>
        </a:spcAft>
        <a:buClr>
          <a:srgbClr val="FF0000"/>
        </a:buClr>
        <a:buFont typeface="Lucida Grande"/>
        <a:buChar char="–"/>
        <a:defRPr lang="en-US" sz="2000" b="0" i="0" kern="1200" dirty="0" smtClean="0">
          <a:solidFill>
            <a:schemeClr val="tx1">
              <a:lumMod val="25000"/>
            </a:schemeClr>
          </a:solidFill>
          <a:latin typeface="Bangla Sangam MN"/>
          <a:ea typeface="+mn-ea"/>
          <a:cs typeface="Bangla Sangam MN"/>
        </a:defRPr>
      </a:lvl2pPr>
      <a:lvl3pPr marL="10842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>
          <a:srgbClr val="FF0000"/>
        </a:buClr>
        <a:buFont typeface="Lucida Grande"/>
        <a:buChar char="–"/>
        <a:defRPr lang="en-US" sz="1800" b="0" i="0" kern="1200" dirty="0" smtClean="0">
          <a:solidFill>
            <a:schemeClr val="tx1">
              <a:lumMod val="25000"/>
            </a:schemeClr>
          </a:solidFill>
          <a:latin typeface="Bangla Sangam MN"/>
          <a:ea typeface="+mn-ea"/>
          <a:cs typeface="Bangla Sangam MN"/>
        </a:defRPr>
      </a:lvl3pPr>
      <a:lvl4pPr marL="15414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>
          <a:srgbClr val="FF0000"/>
        </a:buClr>
        <a:buFont typeface="Lucida Grande"/>
        <a:buChar char="–"/>
        <a:defRPr lang="en-US" sz="1600" b="0" i="0" kern="1200" dirty="0" smtClean="0">
          <a:solidFill>
            <a:schemeClr val="tx1">
              <a:lumMod val="25000"/>
            </a:schemeClr>
          </a:solidFill>
          <a:latin typeface="Bangla Sangam MN"/>
          <a:ea typeface="+mn-ea"/>
          <a:cs typeface="Bangla Sangam MN"/>
        </a:defRPr>
      </a:lvl4pPr>
      <a:lvl5pPr marL="19986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>
          <a:srgbClr val="FF0000"/>
        </a:buClr>
        <a:buFont typeface="Lucida Grande"/>
        <a:buChar char="–"/>
        <a:defRPr lang="en-US" sz="1400" b="0" i="0" kern="1200" dirty="0" smtClean="0">
          <a:solidFill>
            <a:schemeClr val="tx1">
              <a:lumMod val="25000"/>
            </a:schemeClr>
          </a:solidFill>
          <a:latin typeface="Bangla Sangam MN"/>
          <a:ea typeface="+mn-ea"/>
          <a:cs typeface="Bangla Sangam MN"/>
        </a:defRPr>
      </a:lvl5pPr>
      <a:lvl6pPr marL="24558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6pPr>
      <a:lvl7pPr marL="29130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7pPr>
      <a:lvl8pPr marL="33702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8pPr>
      <a:lvl9pPr marL="38274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558" y="336550"/>
            <a:ext cx="805460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145" y="1740069"/>
            <a:ext cx="8052559" cy="19441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97" y="6481638"/>
            <a:ext cx="996688" cy="287948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-27559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21305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90" r:id="rId9"/>
    <p:sldLayoutId id="2147484091" r:id="rId10"/>
    <p:sldLayoutId id="2147484092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3600" b="0" i="0">
          <a:solidFill>
            <a:srgbClr val="1439B9"/>
          </a:solidFill>
          <a:latin typeface="Calibri" pitchFamily="34" charset="0"/>
          <a:ea typeface="+mj-ea"/>
          <a:cs typeface="Calibri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9pPr>
    </p:titleStyle>
    <p:bodyStyle>
      <a:lvl1pPr marL="228600" indent="-228600" algn="l" rtl="0" fontAlgn="base">
        <a:lnSpc>
          <a:spcPct val="100000"/>
        </a:lnSpc>
        <a:spcBef>
          <a:spcPct val="50000"/>
        </a:spcBef>
        <a:spcAft>
          <a:spcPct val="0"/>
        </a:spcAft>
        <a:buClrTx/>
        <a:buSzPct val="80000"/>
        <a:buFont typeface="Arial"/>
        <a:buChar char="•"/>
        <a:defRPr lang="en-US" sz="2200" b="1" i="0" kern="1200" baseline="0" dirty="0" smtClean="0">
          <a:solidFill>
            <a:srgbClr val="595959"/>
          </a:solidFill>
          <a:latin typeface="Calibri" pitchFamily="34" charset="0"/>
          <a:ea typeface="+mn-ea"/>
          <a:cs typeface="Calibri" pitchFamily="34" charset="0"/>
        </a:defRPr>
      </a:lvl1pPr>
      <a:lvl2pPr marL="685800" indent="-228600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20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2pPr>
      <a:lvl3pPr marL="10842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8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3pPr>
      <a:lvl4pPr marL="15414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6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4pPr>
      <a:lvl5pPr marL="19986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4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5pPr>
      <a:lvl6pPr marL="24558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6pPr>
      <a:lvl7pPr marL="29130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7pPr>
      <a:lvl8pPr marL="33702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8pPr>
      <a:lvl9pPr marL="38274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0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558" y="336550"/>
            <a:ext cx="805460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145" y="1740069"/>
            <a:ext cx="8052559" cy="19441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97" y="6481638"/>
            <a:ext cx="996688" cy="287948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-27559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1490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3600" b="0" i="0">
          <a:solidFill>
            <a:srgbClr val="1439B9"/>
          </a:solidFill>
          <a:latin typeface="Calibri" pitchFamily="34" charset="0"/>
          <a:ea typeface="+mj-ea"/>
          <a:cs typeface="Calibri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9pPr>
    </p:titleStyle>
    <p:bodyStyle>
      <a:lvl1pPr marL="228600" indent="-228600" algn="l" rtl="0" fontAlgn="base">
        <a:lnSpc>
          <a:spcPct val="100000"/>
        </a:lnSpc>
        <a:spcBef>
          <a:spcPct val="50000"/>
        </a:spcBef>
        <a:spcAft>
          <a:spcPct val="0"/>
        </a:spcAft>
        <a:buClrTx/>
        <a:buSzPct val="80000"/>
        <a:buFont typeface="Arial"/>
        <a:buChar char="•"/>
        <a:defRPr lang="en-US" sz="2200" b="1" i="0" kern="1200" baseline="0" dirty="0" smtClean="0">
          <a:solidFill>
            <a:srgbClr val="595959"/>
          </a:solidFill>
          <a:latin typeface="Calibri" pitchFamily="34" charset="0"/>
          <a:ea typeface="+mn-ea"/>
          <a:cs typeface="Calibri" pitchFamily="34" charset="0"/>
        </a:defRPr>
      </a:lvl1pPr>
      <a:lvl2pPr marL="685800" indent="-228600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20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2pPr>
      <a:lvl3pPr marL="10842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8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3pPr>
      <a:lvl4pPr marL="15414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6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4pPr>
      <a:lvl5pPr marL="19986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4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5pPr>
      <a:lvl6pPr marL="24558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6pPr>
      <a:lvl7pPr marL="29130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7pPr>
      <a:lvl8pPr marL="33702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8pPr>
      <a:lvl9pPr marL="38274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0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558" y="336550"/>
            <a:ext cx="805460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145" y="1740069"/>
            <a:ext cx="8052559" cy="19441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97" y="6481638"/>
            <a:ext cx="996688" cy="287948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-27559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36928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3600" b="0" i="0">
          <a:solidFill>
            <a:srgbClr val="1439B9"/>
          </a:solidFill>
          <a:latin typeface="Calibri" pitchFamily="34" charset="0"/>
          <a:ea typeface="+mj-ea"/>
          <a:cs typeface="Calibri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9pPr>
    </p:titleStyle>
    <p:bodyStyle>
      <a:lvl1pPr marL="228600" indent="-228600" algn="l" rtl="0" fontAlgn="base">
        <a:lnSpc>
          <a:spcPct val="100000"/>
        </a:lnSpc>
        <a:spcBef>
          <a:spcPct val="50000"/>
        </a:spcBef>
        <a:spcAft>
          <a:spcPct val="0"/>
        </a:spcAft>
        <a:buClrTx/>
        <a:buSzPct val="80000"/>
        <a:buFont typeface="Arial"/>
        <a:buChar char="•"/>
        <a:defRPr lang="en-US" sz="2200" b="1" i="0" kern="1200" baseline="0" dirty="0" smtClean="0">
          <a:solidFill>
            <a:srgbClr val="595959"/>
          </a:solidFill>
          <a:latin typeface="Calibri" pitchFamily="34" charset="0"/>
          <a:ea typeface="+mn-ea"/>
          <a:cs typeface="Calibri" pitchFamily="34" charset="0"/>
        </a:defRPr>
      </a:lvl1pPr>
      <a:lvl2pPr marL="685800" indent="-228600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20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2pPr>
      <a:lvl3pPr marL="10842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8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3pPr>
      <a:lvl4pPr marL="15414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6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4pPr>
      <a:lvl5pPr marL="19986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4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5pPr>
      <a:lvl6pPr marL="24558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6pPr>
      <a:lvl7pPr marL="29130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7pPr>
      <a:lvl8pPr marL="33702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8pPr>
      <a:lvl9pPr marL="38274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0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558" y="336550"/>
            <a:ext cx="805460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145" y="1740069"/>
            <a:ext cx="8052559" cy="19441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97" y="6481638"/>
            <a:ext cx="996688" cy="287948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-27559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59513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3600" b="0" i="0">
          <a:solidFill>
            <a:srgbClr val="1439B9"/>
          </a:solidFill>
          <a:latin typeface="Calibri" pitchFamily="34" charset="0"/>
          <a:ea typeface="+mj-ea"/>
          <a:cs typeface="Calibri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9pPr>
    </p:titleStyle>
    <p:bodyStyle>
      <a:lvl1pPr marL="228600" indent="-228600" algn="l" rtl="0" fontAlgn="base">
        <a:lnSpc>
          <a:spcPct val="100000"/>
        </a:lnSpc>
        <a:spcBef>
          <a:spcPct val="50000"/>
        </a:spcBef>
        <a:spcAft>
          <a:spcPct val="0"/>
        </a:spcAft>
        <a:buClrTx/>
        <a:buSzPct val="80000"/>
        <a:buFont typeface="Arial"/>
        <a:buChar char="•"/>
        <a:defRPr lang="en-US" sz="2200" b="1" i="0" kern="1200" baseline="0" dirty="0" smtClean="0">
          <a:solidFill>
            <a:srgbClr val="595959"/>
          </a:solidFill>
          <a:latin typeface="Calibri" pitchFamily="34" charset="0"/>
          <a:ea typeface="+mn-ea"/>
          <a:cs typeface="Calibri" pitchFamily="34" charset="0"/>
        </a:defRPr>
      </a:lvl1pPr>
      <a:lvl2pPr marL="685800" indent="-228600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20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2pPr>
      <a:lvl3pPr marL="10842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8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3pPr>
      <a:lvl4pPr marL="15414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6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4pPr>
      <a:lvl5pPr marL="19986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4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5pPr>
      <a:lvl6pPr marL="24558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6pPr>
      <a:lvl7pPr marL="29130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7pPr>
      <a:lvl8pPr marL="33702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8pPr>
      <a:lvl9pPr marL="38274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0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558" y="336550"/>
            <a:ext cx="805460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145" y="1740069"/>
            <a:ext cx="8052559" cy="19441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669" y="6499131"/>
            <a:ext cx="822444" cy="237608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804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3600" b="0" i="0">
          <a:solidFill>
            <a:srgbClr val="1439B9"/>
          </a:solidFill>
          <a:latin typeface="Calibri" pitchFamily="34" charset="0"/>
          <a:ea typeface="+mj-ea"/>
          <a:cs typeface="Calibri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9pPr>
    </p:titleStyle>
    <p:bodyStyle>
      <a:lvl1pPr marL="228600" indent="-228600" algn="l" rtl="0" fontAlgn="base">
        <a:lnSpc>
          <a:spcPct val="100000"/>
        </a:lnSpc>
        <a:spcBef>
          <a:spcPct val="50000"/>
        </a:spcBef>
        <a:spcAft>
          <a:spcPct val="0"/>
        </a:spcAft>
        <a:buClrTx/>
        <a:buSzPct val="80000"/>
        <a:buFont typeface="Arial"/>
        <a:buChar char="•"/>
        <a:defRPr lang="en-US" sz="2200" b="1" i="0" kern="1200" baseline="0" dirty="0" smtClean="0">
          <a:solidFill>
            <a:srgbClr val="595959"/>
          </a:solidFill>
          <a:latin typeface="Calibri" pitchFamily="34" charset="0"/>
          <a:ea typeface="+mn-ea"/>
          <a:cs typeface="Calibri" pitchFamily="34" charset="0"/>
        </a:defRPr>
      </a:lvl1pPr>
      <a:lvl2pPr marL="685800" indent="-228600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20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2pPr>
      <a:lvl3pPr marL="10842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8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3pPr>
      <a:lvl4pPr marL="15414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6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4pPr>
      <a:lvl5pPr marL="19986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4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5pPr>
      <a:lvl6pPr marL="24558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6pPr>
      <a:lvl7pPr marL="29130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7pPr>
      <a:lvl8pPr marL="33702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8pPr>
      <a:lvl9pPr marL="38274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0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558" y="336550"/>
            <a:ext cx="805460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145" y="1740069"/>
            <a:ext cx="8052559" cy="19441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97" y="6481638"/>
            <a:ext cx="996688" cy="287948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-27559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2195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3600" b="0" i="0">
          <a:solidFill>
            <a:srgbClr val="1439B9"/>
          </a:solidFill>
          <a:latin typeface="Calibri" pitchFamily="34" charset="0"/>
          <a:ea typeface="+mj-ea"/>
          <a:cs typeface="Calibri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9pPr>
    </p:titleStyle>
    <p:bodyStyle>
      <a:lvl1pPr marL="228600" indent="-228600" algn="l" rtl="0" fontAlgn="base">
        <a:lnSpc>
          <a:spcPct val="100000"/>
        </a:lnSpc>
        <a:spcBef>
          <a:spcPct val="50000"/>
        </a:spcBef>
        <a:spcAft>
          <a:spcPct val="0"/>
        </a:spcAft>
        <a:buClrTx/>
        <a:buSzPct val="80000"/>
        <a:buFont typeface="Arial"/>
        <a:buChar char="•"/>
        <a:defRPr lang="en-US" sz="2200" b="1" i="0" kern="1200" baseline="0" dirty="0" smtClean="0">
          <a:solidFill>
            <a:srgbClr val="595959"/>
          </a:solidFill>
          <a:latin typeface="Calibri" pitchFamily="34" charset="0"/>
          <a:ea typeface="+mn-ea"/>
          <a:cs typeface="Calibri" pitchFamily="34" charset="0"/>
        </a:defRPr>
      </a:lvl1pPr>
      <a:lvl2pPr marL="685800" indent="-228600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20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2pPr>
      <a:lvl3pPr marL="10842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8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3pPr>
      <a:lvl4pPr marL="15414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6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4pPr>
      <a:lvl5pPr marL="19986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4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5pPr>
      <a:lvl6pPr marL="24558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6pPr>
      <a:lvl7pPr marL="29130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7pPr>
      <a:lvl8pPr marL="33702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8pPr>
      <a:lvl9pPr marL="38274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0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558" y="336550"/>
            <a:ext cx="805460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145" y="1740069"/>
            <a:ext cx="8052559" cy="19441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97" y="6481638"/>
            <a:ext cx="996688" cy="287948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-27559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20813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3600" b="0" i="0">
          <a:solidFill>
            <a:srgbClr val="1439B9"/>
          </a:solidFill>
          <a:latin typeface="Calibri" pitchFamily="34" charset="0"/>
          <a:ea typeface="+mj-ea"/>
          <a:cs typeface="Calibri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9pPr>
    </p:titleStyle>
    <p:bodyStyle>
      <a:lvl1pPr marL="228600" indent="-228600" algn="l" rtl="0" fontAlgn="base">
        <a:lnSpc>
          <a:spcPct val="100000"/>
        </a:lnSpc>
        <a:spcBef>
          <a:spcPct val="50000"/>
        </a:spcBef>
        <a:spcAft>
          <a:spcPct val="0"/>
        </a:spcAft>
        <a:buClrTx/>
        <a:buSzPct val="80000"/>
        <a:buFont typeface="Arial"/>
        <a:buChar char="•"/>
        <a:defRPr lang="en-US" sz="2200" b="1" i="0" kern="1200" baseline="0" dirty="0" smtClean="0">
          <a:solidFill>
            <a:srgbClr val="595959"/>
          </a:solidFill>
          <a:latin typeface="Calibri" pitchFamily="34" charset="0"/>
          <a:ea typeface="+mn-ea"/>
          <a:cs typeface="Calibri" pitchFamily="34" charset="0"/>
        </a:defRPr>
      </a:lvl1pPr>
      <a:lvl2pPr marL="685800" indent="-228600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20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2pPr>
      <a:lvl3pPr marL="10842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8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3pPr>
      <a:lvl4pPr marL="15414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6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4pPr>
      <a:lvl5pPr marL="19986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4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5pPr>
      <a:lvl6pPr marL="24558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6pPr>
      <a:lvl7pPr marL="29130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7pPr>
      <a:lvl8pPr marL="33702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8pPr>
      <a:lvl9pPr marL="38274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0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9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8558" y="336550"/>
            <a:ext cx="8054608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5" tIns="45718" rIns="91435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9779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0145" y="1740069"/>
            <a:ext cx="8052559" cy="194412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lvl="0" indent="-285750" defTabSz="914400" eaLnBrk="1" latinLnBrk="0" hangingPunct="1">
              <a:spcAft>
                <a:spcPts val="1600"/>
              </a:spcAft>
              <a:buFont typeface="Wingdings" pitchFamily="2" charset="2"/>
              <a:buChar char="§"/>
            </a:pPr>
            <a:r>
              <a:rPr lang="en-US" dirty="0" smtClean="0"/>
              <a:t>Click to edit Master text styles</a:t>
            </a:r>
          </a:p>
          <a:p>
            <a:pPr lvl="1" defTabSz="914400" eaLnBrk="1" latinLnBrk="0" hangingPunct="1"/>
            <a:r>
              <a:rPr lang="en-US" dirty="0" smtClean="0"/>
              <a:t>Second level</a:t>
            </a:r>
          </a:p>
          <a:p>
            <a:pPr lvl="2" defTabSz="914400" eaLnBrk="1" latinLnBrk="0" hangingPunct="1"/>
            <a:r>
              <a:rPr lang="en-US" dirty="0" smtClean="0"/>
              <a:t>Third level</a:t>
            </a:r>
          </a:p>
          <a:p>
            <a:pPr lvl="3" defTabSz="914400" eaLnBrk="1" latinLnBrk="0" hangingPunct="1"/>
            <a:r>
              <a:rPr lang="en-US" dirty="0" smtClean="0"/>
              <a:t>Fourth level</a:t>
            </a:r>
          </a:p>
          <a:p>
            <a:pPr lvl="4" defTabSz="914400" eaLnBrk="1" latinLnBrk="0" hangingPunct="1"/>
            <a:r>
              <a:rPr lang="en-US" dirty="0" smtClean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997" y="6481638"/>
            <a:ext cx="996688" cy="287948"/>
          </a:xfrm>
          <a:prstGeom prst="rect">
            <a:avLst/>
          </a:prstGeom>
        </p:spPr>
      </p:pic>
      <p:sp>
        <p:nvSpPr>
          <p:cNvPr id="7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-27559" y="6489690"/>
            <a:ext cx="363199" cy="206104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marL="0" algn="r" defTabSz="914400" rtl="0" eaLnBrk="1" latinLnBrk="0" hangingPunct="1">
              <a:defRPr lang="en-US" sz="1000" b="0" kern="120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</a:lstStyle>
          <a:p>
            <a:fld id="{37D17674-C554-5D41-BCF2-5F8A68D019A7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693494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  <p:sldLayoutId id="2147484076" r:id="rId2"/>
    <p:sldLayoutId id="2147484077" r:id="rId3"/>
    <p:sldLayoutId id="2147484078" r:id="rId4"/>
    <p:sldLayoutId id="2147484079" r:id="rId5"/>
    <p:sldLayoutId id="2147484080" r:id="rId6"/>
    <p:sldLayoutId id="2147484081" r:id="rId7"/>
    <p:sldLayoutId id="2147484082" r:id="rId8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rtl="0" fontAlgn="base">
        <a:lnSpc>
          <a:spcPct val="90000"/>
        </a:lnSpc>
        <a:spcBef>
          <a:spcPct val="0"/>
        </a:spcBef>
        <a:spcAft>
          <a:spcPct val="0"/>
        </a:spcAft>
        <a:defRPr sz="3600" b="0" i="0">
          <a:solidFill>
            <a:srgbClr val="1439B9"/>
          </a:solidFill>
          <a:latin typeface="Calibri" pitchFamily="34" charset="0"/>
          <a:ea typeface="+mj-ea"/>
          <a:cs typeface="Calibri" pitchFamily="34" charset="0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Helvetica 45 Light" pitchFamily="34" charset="0"/>
          <a:cs typeface="Arial" charset="0"/>
        </a:defRPr>
      </a:lvl9pPr>
    </p:titleStyle>
    <p:bodyStyle>
      <a:lvl1pPr marL="228600" indent="-228600" algn="l" rtl="0" fontAlgn="base">
        <a:lnSpc>
          <a:spcPct val="100000"/>
        </a:lnSpc>
        <a:spcBef>
          <a:spcPct val="50000"/>
        </a:spcBef>
        <a:spcAft>
          <a:spcPct val="0"/>
        </a:spcAft>
        <a:buClrTx/>
        <a:buSzPct val="80000"/>
        <a:buFont typeface="Arial"/>
        <a:buChar char="•"/>
        <a:defRPr lang="en-US" sz="2200" b="1" i="0" kern="1200" baseline="0" dirty="0" smtClean="0">
          <a:solidFill>
            <a:srgbClr val="595959"/>
          </a:solidFill>
          <a:latin typeface="Calibri" pitchFamily="34" charset="0"/>
          <a:ea typeface="+mn-ea"/>
          <a:cs typeface="Calibri" pitchFamily="34" charset="0"/>
        </a:defRPr>
      </a:lvl1pPr>
      <a:lvl2pPr marL="685800" indent="-228600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20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2pPr>
      <a:lvl3pPr marL="10842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8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3pPr>
      <a:lvl4pPr marL="15414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6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4pPr>
      <a:lvl5pPr marL="1998663" indent="-169863" algn="l" rtl="0" fontAlgn="base">
        <a:lnSpc>
          <a:spcPct val="100000"/>
        </a:lnSpc>
        <a:spcBef>
          <a:spcPct val="25000"/>
        </a:spcBef>
        <a:spcAft>
          <a:spcPct val="0"/>
        </a:spcAft>
        <a:buClrTx/>
        <a:buFont typeface="Lucida Grande"/>
        <a:buChar char="–"/>
        <a:defRPr lang="en-US" sz="1400" b="0" i="0" kern="1200" dirty="0" smtClean="0">
          <a:solidFill>
            <a:schemeClr val="tx2"/>
          </a:solidFill>
          <a:latin typeface="Calibri" pitchFamily="34" charset="0"/>
          <a:ea typeface="+mn-ea"/>
          <a:cs typeface="Calibri" pitchFamily="34" charset="0"/>
        </a:defRPr>
      </a:lvl5pPr>
      <a:lvl6pPr marL="24558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6pPr>
      <a:lvl7pPr marL="29130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7pPr>
      <a:lvl8pPr marL="33702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8pPr>
      <a:lvl9pPr marL="3827463" indent="-169863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C4DBDA"/>
        </a:buClr>
        <a:buFont typeface="Arial" charset="0"/>
        <a:buChar char="–"/>
        <a:defRPr sz="1400">
          <a:solidFill>
            <a:schemeClr val="bg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png"/><Relationship Id="rId5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2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3.png"/><Relationship Id="rId12" Type="http://schemas.openxmlformats.org/officeDocument/2006/relationships/image" Target="../media/image54.png"/><Relationship Id="rId13" Type="http://schemas.openxmlformats.org/officeDocument/2006/relationships/image" Target="../media/image55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6" Type="http://schemas.openxmlformats.org/officeDocument/2006/relationships/image" Target="../media/image48.png"/><Relationship Id="rId7" Type="http://schemas.openxmlformats.org/officeDocument/2006/relationships/image" Target="../media/image49.png"/><Relationship Id="rId8" Type="http://schemas.openxmlformats.org/officeDocument/2006/relationships/image" Target="../media/image50.png"/><Relationship Id="rId9" Type="http://schemas.openxmlformats.org/officeDocument/2006/relationships/image" Target="../media/image51.png"/><Relationship Id="rId10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6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9" Type="http://schemas.openxmlformats.org/officeDocument/2006/relationships/image" Target="../media/image24.png"/><Relationship Id="rId10" Type="http://schemas.openxmlformats.org/officeDocument/2006/relationships/image" Target="../media/image25.png"/><Relationship Id="rId1" Type="http://schemas.openxmlformats.org/officeDocument/2006/relationships/slideLayout" Target="../slideLayouts/slideLayout18.xml"/><Relationship Id="rId2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1405" y="4605861"/>
            <a:ext cx="7874595" cy="643313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800" b="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cs typeface="Calibri"/>
              </a:rPr>
              <a:t>François GRATIOLET, CSO South EMEA, </a:t>
            </a:r>
            <a:r>
              <a:rPr lang="en-US" sz="2800" b="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/>
                <a:cs typeface="Calibri"/>
              </a:rPr>
              <a:t>Qualys</a:t>
            </a:r>
            <a:endParaRPr lang="en-US" sz="2800" b="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/>
              <a:cs typeface="Calibri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0" y="5797151"/>
            <a:ext cx="9144000" cy="461665"/>
          </a:xfrm>
        </p:spPr>
        <p:txBody>
          <a:bodyPr/>
          <a:lstStyle/>
          <a:p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ngla Sangam MN"/>
                <a:cs typeface="Bangla Sangam MN"/>
              </a:rPr>
              <a:t>Berlin			May 14</a:t>
            </a:r>
            <a:r>
              <a:rPr lang="en-US" baseline="30000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ngla Sangam MN"/>
                <a:cs typeface="Bangla Sangam MN"/>
              </a:rPr>
              <a:t>th</a:t>
            </a:r>
            <a:r>
              <a:rPr lang="en-US" dirty="0" smtClean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angla Sangam MN"/>
                <a:cs typeface="Bangla Sangam MN"/>
              </a:rPr>
              <a:t>, 2014</a:t>
            </a:r>
            <a:endParaRPr lang="en-US" dirty="0" smtClean="0">
              <a:latin typeface="Bangla Sangam MN"/>
              <a:cs typeface="Bangla Sangam MN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3218" y="2692407"/>
            <a:ext cx="8280932" cy="17543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b="1" i="0" dirty="0" smtClean="0"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alibri"/>
                <a:cs typeface="Calibri"/>
              </a:rPr>
              <a:t>The Continuous Monitoring </a:t>
            </a:r>
          </a:p>
          <a:p>
            <a:pPr algn="ctr"/>
            <a:r>
              <a:rPr lang="en-US" sz="5400" b="1" dirty="0"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alibri"/>
                <a:cs typeface="Calibri"/>
              </a:rPr>
              <a:t>p</a:t>
            </a:r>
            <a:r>
              <a:rPr lang="en-US" sz="5400" b="1" i="0" dirty="0" smtClean="0"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Calibri"/>
                <a:cs typeface="Calibri"/>
              </a:rPr>
              <a:t>aradigm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17900" y="526953"/>
            <a:ext cx="2126400" cy="212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00" y="5685367"/>
            <a:ext cx="1270000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493372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10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-2624667" y="22182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b="0" i="0" dirty="0" smtClean="0">
              <a:solidFill>
                <a:schemeClr val="bg1"/>
              </a:solidFill>
              <a:latin typeface="Myriad Pro"/>
              <a:cs typeface="Myriad Pro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367" y="1528206"/>
            <a:ext cx="2349500" cy="14986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1624" y="5968536"/>
            <a:ext cx="89915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u="sng" dirty="0" smtClean="0">
                <a:solidFill>
                  <a:schemeClr val="bg1"/>
                </a:solidFill>
                <a:latin typeface="Calibri"/>
                <a:cs typeface="Calibri"/>
              </a:rPr>
              <a:t>Source «</a:t>
            </a:r>
            <a:r>
              <a:rPr lang="en-US" b="1" i="1" u="sng" dirty="0">
                <a:solidFill>
                  <a:schemeClr val="bg1"/>
                </a:solidFill>
                <a:latin typeface="Calibri"/>
                <a:cs typeface="Calibri"/>
              </a:rPr>
              <a:t> </a:t>
            </a:r>
            <a:r>
              <a:rPr lang="fr-FR" b="1" i="1" u="sng" dirty="0">
                <a:solidFill>
                  <a:schemeClr val="bg1"/>
                </a:solidFill>
                <a:latin typeface="Calibri"/>
                <a:cs typeface="Calibri"/>
              </a:rPr>
              <a:t> ENISA Threat </a:t>
            </a:r>
            <a:r>
              <a:rPr lang="fr-FR" b="1" i="1" u="sng" dirty="0" err="1">
                <a:solidFill>
                  <a:schemeClr val="bg1"/>
                </a:solidFill>
                <a:latin typeface="Calibri"/>
                <a:cs typeface="Calibri"/>
              </a:rPr>
              <a:t>Landscape</a:t>
            </a:r>
            <a:r>
              <a:rPr lang="fr-FR" b="1" i="1" u="sng" dirty="0">
                <a:solidFill>
                  <a:schemeClr val="bg1"/>
                </a:solidFill>
                <a:latin typeface="Calibri"/>
                <a:cs typeface="Calibri"/>
              </a:rPr>
              <a:t> 2013 Overview of current and </a:t>
            </a:r>
            <a:r>
              <a:rPr lang="fr-FR" b="1" i="1" u="sng" dirty="0" err="1">
                <a:solidFill>
                  <a:schemeClr val="bg1"/>
                </a:solidFill>
                <a:latin typeface="Calibri"/>
                <a:cs typeface="Calibri"/>
              </a:rPr>
              <a:t>emerging</a:t>
            </a:r>
            <a:r>
              <a:rPr lang="fr-FR" b="1" i="1" u="sng" dirty="0">
                <a:solidFill>
                  <a:schemeClr val="bg1"/>
                </a:solidFill>
                <a:latin typeface="Calibri"/>
                <a:cs typeface="Calibri"/>
              </a:rPr>
              <a:t> cyber-threats</a:t>
            </a:r>
          </a:p>
          <a:p>
            <a:endParaRPr lang="fr-FR" b="1" i="1" dirty="0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7" name="Image 6" descr="Capture d’écran 2014-05-08 à 10.41.3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32" y="1500928"/>
            <a:ext cx="5361259" cy="4425737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1-Why is a paradigm shift needed ?</a:t>
            </a:r>
          </a:p>
          <a:p>
            <a:pPr marL="114196">
              <a:spcBef>
                <a:spcPct val="0"/>
              </a:spcBef>
            </a:pPr>
            <a:r>
              <a:rPr lang="en-US" sz="3200" dirty="0">
                <a:solidFill>
                  <a:srgbClr val="1439B9"/>
                </a:solidFill>
                <a:latin typeface="Calibri"/>
                <a:cs typeface="Calibri"/>
              </a:rPr>
              <a:t>Are there any new cyber threats ?</a:t>
            </a: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pic>
        <p:nvPicPr>
          <p:cNvPr id="10" name="Image 9" descr="Capture d’écran 2014-05-08 à 10.46.4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533" y="3239076"/>
            <a:ext cx="1921933" cy="258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37618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68300" y="1450578"/>
            <a:ext cx="8022374" cy="442128"/>
            <a:chOff x="568300" y="1569109"/>
            <a:chExt cx="8022374" cy="442128"/>
          </a:xfrm>
        </p:grpSpPr>
        <p:sp>
          <p:nvSpPr>
            <p:cNvPr id="17" name="Round Same Side Corner Rectangle 16"/>
            <p:cNvSpPr/>
            <p:nvPr/>
          </p:nvSpPr>
          <p:spPr>
            <a:xfrm flipH="1">
              <a:off x="568300" y="1569109"/>
              <a:ext cx="933693" cy="442128"/>
            </a:xfrm>
            <a:prstGeom prst="round2SameRect">
              <a:avLst>
                <a:gd name="adj1" fmla="val 19505"/>
                <a:gd name="adj2" fmla="val 0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3" name="Rectangle 2"/>
            <p:cNvSpPr/>
            <p:nvPr/>
          </p:nvSpPr>
          <p:spPr bwMode="auto">
            <a:xfrm>
              <a:off x="1465360" y="1935443"/>
              <a:ext cx="7125314" cy="75794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2124" tIns="0" rIns="0" bIns="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814388" rtl="0" eaLnBrk="0" fontAlgn="base" latinLnBrk="0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077" y="6371159"/>
            <a:ext cx="363199" cy="206104"/>
          </a:xfrm>
        </p:spPr>
        <p:txBody>
          <a:bodyPr/>
          <a:lstStyle/>
          <a:p>
            <a:pPr algn="r"/>
            <a:fld id="{FEEC5748-FAC7-450D-927B-27CF11BC6A8E}" type="slidenum">
              <a:rPr lang="en-US" smtClean="0">
                <a:latin typeface="Calibri" pitchFamily="34" charset="0"/>
                <a:cs typeface="Calibri" pitchFamily="34" charset="0"/>
              </a:rPr>
              <a:pPr algn="r"/>
              <a:t>11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0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02310024"/>
              </p:ext>
            </p:extLst>
          </p:nvPr>
        </p:nvGraphicFramePr>
        <p:xfrm>
          <a:off x="568302" y="1895327"/>
          <a:ext cx="8030391" cy="45562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0827"/>
                <a:gridCol w="6049564"/>
              </a:tblGrid>
              <a:tr h="1191696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Business impacts</a:t>
                      </a:r>
                      <a:endParaRPr lang="en-US" sz="16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E7F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E7F7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64767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Scenario</a:t>
                      </a:r>
                      <a:endParaRPr lang="en-US" sz="16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9906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Causes</a:t>
                      </a:r>
                      <a:endParaRPr lang="en-US" sz="16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49906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 smtClean="0">
                          <a:solidFill>
                            <a:schemeClr val="tx2"/>
                          </a:solidFill>
                          <a:latin typeface="Calibri" pitchFamily="34" charset="0"/>
                          <a:cs typeface="Calibri" pitchFamily="34" charset="0"/>
                        </a:rPr>
                        <a:t>Key takeaways</a:t>
                      </a:r>
                      <a:endParaRPr lang="en-US" sz="1600" b="1" dirty="0">
                        <a:solidFill>
                          <a:schemeClr val="tx2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548541" y="1854501"/>
            <a:ext cx="6730925" cy="10941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South </a:t>
            </a:r>
            <a:r>
              <a:rPr lang="en-US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Carolina announced that the state's Department of </a:t>
            </a:r>
            <a:endParaRPr lang="en-US" dirty="0" smtClean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Revenue </a:t>
            </a:r>
            <a:r>
              <a:rPr lang="en-US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(DOR) had suffered a data breach, which exposed </a:t>
            </a:r>
            <a:endParaRPr lang="en-US" dirty="0" smtClean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3.8 </a:t>
            </a:r>
            <a:r>
              <a:rPr lang="en-US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million individual and 700,000 business tax records, </a:t>
            </a:r>
            <a:endParaRPr lang="en-US" dirty="0" smtClean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n-US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3.2 </a:t>
            </a:r>
            <a:r>
              <a:rPr lang="en-US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Million bank accounts plus a small number of credit cards. </a:t>
            </a:r>
            <a:r>
              <a:rPr lang="en-US" dirty="0"/>
              <a:t> </a:t>
            </a:r>
            <a:r>
              <a:rPr lang="en-GB" dirty="0"/>
              <a:t> </a:t>
            </a:r>
            <a:endParaRPr lang="en-US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65475" y="3133551"/>
            <a:ext cx="5932230" cy="10941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en-US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fairly standard attack </a:t>
            </a:r>
            <a:r>
              <a:rPr lang="en-US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starting with an e-mail, leading to workstation compromise, network access and ultimately server compromise</a:t>
            </a:r>
            <a:r>
              <a:rPr lang="en-US" dirty="0"/>
              <a:t>.</a:t>
            </a:r>
            <a:r>
              <a:rPr lang="en-GB" dirty="0"/>
              <a:t> </a:t>
            </a:r>
            <a:r>
              <a:rPr lang="en-US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en-US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ttacker </a:t>
            </a:r>
            <a:r>
              <a:rPr lang="en-US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had access to more than 40 systems and extracted over 70 GB of data from the DOR.</a:t>
            </a:r>
            <a:r>
              <a:rPr lang="en-GB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US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548542" y="4497032"/>
            <a:ext cx="5932230" cy="64633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en-US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mix of human weaknesses, vulnerabilities at websites and users’ end points</a:t>
            </a:r>
            <a:r>
              <a:rPr lang="en-US" b="1" dirty="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GB" b="1" dirty="0"/>
          </a:p>
        </p:txBody>
      </p:sp>
      <p:sp>
        <p:nvSpPr>
          <p:cNvPr id="18" name="Rectangle 17"/>
          <p:cNvSpPr/>
          <p:nvPr/>
        </p:nvSpPr>
        <p:spPr>
          <a:xfrm>
            <a:off x="2571581" y="5397965"/>
            <a:ext cx="5932230" cy="10941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Updating the workstation software to the latest version and applying basic hardening guidelines </a:t>
            </a:r>
            <a:r>
              <a:rPr lang="en-US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would have prevented the installation of the malware and aborted the attack already at an early level</a:t>
            </a:r>
            <a:r>
              <a:rPr lang="en-GB" dirty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US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885704" y="1504338"/>
            <a:ext cx="239278" cy="331082"/>
            <a:chOff x="896581" y="1630168"/>
            <a:chExt cx="217525" cy="364190"/>
          </a:xfrm>
        </p:grpSpPr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919870" y="1770624"/>
              <a:ext cx="169709" cy="196141"/>
            </a:xfrm>
            <a:custGeom>
              <a:avLst/>
              <a:gdLst/>
              <a:ahLst/>
              <a:cxnLst>
                <a:cxn ang="0">
                  <a:pos x="282" y="68"/>
                </a:cxn>
                <a:cxn ang="0">
                  <a:pos x="216" y="47"/>
                </a:cxn>
                <a:cxn ang="0">
                  <a:pos x="178" y="16"/>
                </a:cxn>
                <a:cxn ang="0">
                  <a:pos x="146" y="2"/>
                </a:cxn>
                <a:cxn ang="0">
                  <a:pos x="146" y="2"/>
                </a:cxn>
                <a:cxn ang="0">
                  <a:pos x="113" y="16"/>
                </a:cxn>
                <a:cxn ang="0">
                  <a:pos x="75" y="47"/>
                </a:cxn>
                <a:cxn ang="0">
                  <a:pos x="10" y="68"/>
                </a:cxn>
                <a:cxn ang="0">
                  <a:pos x="33" y="228"/>
                </a:cxn>
                <a:cxn ang="0">
                  <a:pos x="146" y="334"/>
                </a:cxn>
                <a:cxn ang="0">
                  <a:pos x="258" y="228"/>
                </a:cxn>
                <a:cxn ang="0">
                  <a:pos x="282" y="68"/>
                </a:cxn>
                <a:cxn ang="0">
                  <a:pos x="158" y="208"/>
                </a:cxn>
                <a:cxn ang="0">
                  <a:pos x="158" y="254"/>
                </a:cxn>
                <a:cxn ang="0">
                  <a:pos x="133" y="254"/>
                </a:cxn>
                <a:cxn ang="0">
                  <a:pos x="133" y="208"/>
                </a:cxn>
                <a:cxn ang="0">
                  <a:pos x="120" y="186"/>
                </a:cxn>
                <a:cxn ang="0">
                  <a:pos x="146" y="161"/>
                </a:cxn>
                <a:cxn ang="0">
                  <a:pos x="171" y="186"/>
                </a:cxn>
                <a:cxn ang="0">
                  <a:pos x="158" y="208"/>
                </a:cxn>
              </a:cxnLst>
              <a:rect l="0" t="0" r="r" b="b"/>
              <a:pathLst>
                <a:path w="290" h="334">
                  <a:moveTo>
                    <a:pt x="282" y="68"/>
                  </a:moveTo>
                  <a:cubicBezTo>
                    <a:pt x="285" y="64"/>
                    <a:pt x="238" y="56"/>
                    <a:pt x="216" y="47"/>
                  </a:cubicBezTo>
                  <a:cubicBezTo>
                    <a:pt x="195" y="38"/>
                    <a:pt x="197" y="31"/>
                    <a:pt x="178" y="16"/>
                  </a:cubicBezTo>
                  <a:cubicBezTo>
                    <a:pt x="160" y="0"/>
                    <a:pt x="146" y="2"/>
                    <a:pt x="146" y="2"/>
                  </a:cubicBezTo>
                  <a:cubicBezTo>
                    <a:pt x="146" y="2"/>
                    <a:pt x="146" y="2"/>
                    <a:pt x="146" y="2"/>
                  </a:cubicBezTo>
                  <a:cubicBezTo>
                    <a:pt x="146" y="2"/>
                    <a:pt x="131" y="0"/>
                    <a:pt x="113" y="16"/>
                  </a:cubicBezTo>
                  <a:cubicBezTo>
                    <a:pt x="95" y="31"/>
                    <a:pt x="97" y="38"/>
                    <a:pt x="75" y="47"/>
                  </a:cubicBezTo>
                  <a:cubicBezTo>
                    <a:pt x="53" y="56"/>
                    <a:pt x="6" y="64"/>
                    <a:pt x="10" y="68"/>
                  </a:cubicBezTo>
                  <a:cubicBezTo>
                    <a:pt x="10" y="68"/>
                    <a:pt x="0" y="170"/>
                    <a:pt x="33" y="228"/>
                  </a:cubicBezTo>
                  <a:cubicBezTo>
                    <a:pt x="88" y="324"/>
                    <a:pt x="146" y="334"/>
                    <a:pt x="146" y="334"/>
                  </a:cubicBezTo>
                  <a:cubicBezTo>
                    <a:pt x="146" y="334"/>
                    <a:pt x="207" y="323"/>
                    <a:pt x="258" y="228"/>
                  </a:cubicBezTo>
                  <a:cubicBezTo>
                    <a:pt x="290" y="169"/>
                    <a:pt x="282" y="68"/>
                    <a:pt x="282" y="68"/>
                  </a:cubicBezTo>
                  <a:close/>
                  <a:moveTo>
                    <a:pt x="158" y="208"/>
                  </a:moveTo>
                  <a:cubicBezTo>
                    <a:pt x="158" y="254"/>
                    <a:pt x="158" y="254"/>
                    <a:pt x="158" y="254"/>
                  </a:cubicBezTo>
                  <a:cubicBezTo>
                    <a:pt x="133" y="254"/>
                    <a:pt x="133" y="254"/>
                    <a:pt x="133" y="254"/>
                  </a:cubicBezTo>
                  <a:cubicBezTo>
                    <a:pt x="133" y="208"/>
                    <a:pt x="133" y="208"/>
                    <a:pt x="133" y="208"/>
                  </a:cubicBezTo>
                  <a:cubicBezTo>
                    <a:pt x="125" y="203"/>
                    <a:pt x="120" y="195"/>
                    <a:pt x="120" y="186"/>
                  </a:cubicBezTo>
                  <a:cubicBezTo>
                    <a:pt x="120" y="172"/>
                    <a:pt x="132" y="161"/>
                    <a:pt x="146" y="161"/>
                  </a:cubicBezTo>
                  <a:cubicBezTo>
                    <a:pt x="160" y="161"/>
                    <a:pt x="171" y="172"/>
                    <a:pt x="171" y="186"/>
                  </a:cubicBezTo>
                  <a:cubicBezTo>
                    <a:pt x="171" y="195"/>
                    <a:pt x="166" y="203"/>
                    <a:pt x="158" y="208"/>
                  </a:cubicBezTo>
                  <a:close/>
                </a:path>
              </a:pathLst>
            </a:custGeom>
            <a:solidFill>
              <a:srgbClr val="FFFFFF"/>
            </a:solidFill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9" name="Freeform 16"/>
            <p:cNvSpPr>
              <a:spLocks noEditPoints="1"/>
            </p:cNvSpPr>
            <p:nvPr/>
          </p:nvSpPr>
          <p:spPr bwMode="auto">
            <a:xfrm>
              <a:off x="896581" y="1630168"/>
              <a:ext cx="217525" cy="364190"/>
            </a:xfrm>
            <a:custGeom>
              <a:avLst/>
              <a:gdLst/>
              <a:ahLst/>
              <a:cxnLst>
                <a:cxn ang="0">
                  <a:pos x="361" y="278"/>
                </a:cxn>
                <a:cxn ang="0">
                  <a:pos x="304" y="260"/>
                </a:cxn>
                <a:cxn ang="0">
                  <a:pos x="304" y="260"/>
                </a:cxn>
                <a:cxn ang="0">
                  <a:pos x="303" y="260"/>
                </a:cxn>
                <a:cxn ang="0">
                  <a:pos x="303" y="260"/>
                </a:cxn>
                <a:cxn ang="0">
                  <a:pos x="303" y="260"/>
                </a:cxn>
                <a:cxn ang="0">
                  <a:pos x="283" y="254"/>
                </a:cxn>
                <a:cxn ang="0">
                  <a:pos x="303" y="260"/>
                </a:cxn>
                <a:cxn ang="0">
                  <a:pos x="303" y="101"/>
                </a:cxn>
                <a:cxn ang="0">
                  <a:pos x="192" y="0"/>
                </a:cxn>
                <a:cxn ang="0">
                  <a:pos x="165" y="0"/>
                </a:cxn>
                <a:cxn ang="0">
                  <a:pos x="54" y="101"/>
                </a:cxn>
                <a:cxn ang="0">
                  <a:pos x="54" y="264"/>
                </a:cxn>
                <a:cxn ang="0">
                  <a:pos x="13" y="278"/>
                </a:cxn>
                <a:cxn ang="0">
                  <a:pos x="43" y="484"/>
                </a:cxn>
                <a:cxn ang="0">
                  <a:pos x="187" y="620"/>
                </a:cxn>
                <a:cxn ang="0">
                  <a:pos x="331" y="484"/>
                </a:cxn>
                <a:cxn ang="0">
                  <a:pos x="361" y="278"/>
                </a:cxn>
                <a:cxn ang="0">
                  <a:pos x="278" y="252"/>
                </a:cxn>
                <a:cxn ang="0">
                  <a:pos x="283" y="254"/>
                </a:cxn>
                <a:cxn ang="0">
                  <a:pos x="278" y="252"/>
                </a:cxn>
                <a:cxn ang="0">
                  <a:pos x="278" y="252"/>
                </a:cxn>
                <a:cxn ang="0">
                  <a:pos x="273" y="250"/>
                </a:cxn>
                <a:cxn ang="0">
                  <a:pos x="278" y="252"/>
                </a:cxn>
                <a:cxn ang="0">
                  <a:pos x="96" y="101"/>
                </a:cxn>
                <a:cxn ang="0">
                  <a:pos x="165" y="38"/>
                </a:cxn>
                <a:cxn ang="0">
                  <a:pos x="192" y="38"/>
                </a:cxn>
                <a:cxn ang="0">
                  <a:pos x="262" y="101"/>
                </a:cxn>
                <a:cxn ang="0">
                  <a:pos x="262" y="244"/>
                </a:cxn>
                <a:cxn ang="0">
                  <a:pos x="273" y="250"/>
                </a:cxn>
                <a:cxn ang="0">
                  <a:pos x="262" y="244"/>
                </a:cxn>
                <a:cxn ang="0">
                  <a:pos x="262" y="244"/>
                </a:cxn>
                <a:cxn ang="0">
                  <a:pos x="229" y="212"/>
                </a:cxn>
                <a:cxn ang="0">
                  <a:pos x="187" y="194"/>
                </a:cxn>
                <a:cxn ang="0">
                  <a:pos x="187" y="194"/>
                </a:cxn>
                <a:cxn ang="0">
                  <a:pos x="146" y="212"/>
                </a:cxn>
                <a:cxn ang="0">
                  <a:pos x="97" y="252"/>
                </a:cxn>
                <a:cxn ang="0">
                  <a:pos x="96" y="252"/>
                </a:cxn>
                <a:cxn ang="0">
                  <a:pos x="96" y="101"/>
                </a:cxn>
                <a:cxn ang="0">
                  <a:pos x="310" y="471"/>
                </a:cxn>
                <a:cxn ang="0">
                  <a:pos x="187" y="587"/>
                </a:cxn>
                <a:cxn ang="0">
                  <a:pos x="65" y="471"/>
                </a:cxn>
                <a:cxn ang="0">
                  <a:pos x="39" y="297"/>
                </a:cxn>
                <a:cxn ang="0">
                  <a:pos x="110" y="274"/>
                </a:cxn>
                <a:cxn ang="0">
                  <a:pos x="152" y="241"/>
                </a:cxn>
                <a:cxn ang="0">
                  <a:pos x="187" y="225"/>
                </a:cxn>
                <a:cxn ang="0">
                  <a:pos x="187" y="225"/>
                </a:cxn>
                <a:cxn ang="0">
                  <a:pos x="223" y="241"/>
                </a:cxn>
                <a:cxn ang="0">
                  <a:pos x="264" y="274"/>
                </a:cxn>
                <a:cxn ang="0">
                  <a:pos x="335" y="297"/>
                </a:cxn>
                <a:cxn ang="0">
                  <a:pos x="310" y="471"/>
                </a:cxn>
              </a:cxnLst>
              <a:rect l="0" t="0" r="r" b="b"/>
              <a:pathLst>
                <a:path w="372" h="620">
                  <a:moveTo>
                    <a:pt x="361" y="278"/>
                  </a:moveTo>
                  <a:cubicBezTo>
                    <a:pt x="365" y="275"/>
                    <a:pt x="333" y="268"/>
                    <a:pt x="304" y="260"/>
                  </a:cubicBezTo>
                  <a:cubicBezTo>
                    <a:pt x="304" y="260"/>
                    <a:pt x="304" y="260"/>
                    <a:pt x="304" y="260"/>
                  </a:cubicBezTo>
                  <a:cubicBezTo>
                    <a:pt x="304" y="260"/>
                    <a:pt x="304" y="260"/>
                    <a:pt x="303" y="260"/>
                  </a:cubicBezTo>
                  <a:cubicBezTo>
                    <a:pt x="303" y="260"/>
                    <a:pt x="303" y="260"/>
                    <a:pt x="303" y="260"/>
                  </a:cubicBezTo>
                  <a:cubicBezTo>
                    <a:pt x="303" y="260"/>
                    <a:pt x="303" y="260"/>
                    <a:pt x="303" y="260"/>
                  </a:cubicBezTo>
                  <a:cubicBezTo>
                    <a:pt x="300" y="259"/>
                    <a:pt x="292" y="257"/>
                    <a:pt x="283" y="254"/>
                  </a:cubicBezTo>
                  <a:cubicBezTo>
                    <a:pt x="289" y="256"/>
                    <a:pt x="296" y="258"/>
                    <a:pt x="303" y="260"/>
                  </a:cubicBezTo>
                  <a:cubicBezTo>
                    <a:pt x="303" y="101"/>
                    <a:pt x="303" y="101"/>
                    <a:pt x="303" y="101"/>
                  </a:cubicBezTo>
                  <a:cubicBezTo>
                    <a:pt x="303" y="45"/>
                    <a:pt x="253" y="0"/>
                    <a:pt x="192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04" y="0"/>
                    <a:pt x="54" y="45"/>
                    <a:pt x="54" y="101"/>
                  </a:cubicBezTo>
                  <a:cubicBezTo>
                    <a:pt x="54" y="264"/>
                    <a:pt x="54" y="264"/>
                    <a:pt x="54" y="264"/>
                  </a:cubicBezTo>
                  <a:cubicBezTo>
                    <a:pt x="31" y="271"/>
                    <a:pt x="11" y="276"/>
                    <a:pt x="13" y="278"/>
                  </a:cubicBezTo>
                  <a:cubicBezTo>
                    <a:pt x="13" y="278"/>
                    <a:pt x="0" y="409"/>
                    <a:pt x="43" y="484"/>
                  </a:cubicBezTo>
                  <a:cubicBezTo>
                    <a:pt x="114" y="607"/>
                    <a:pt x="187" y="620"/>
                    <a:pt x="187" y="620"/>
                  </a:cubicBezTo>
                  <a:cubicBezTo>
                    <a:pt x="187" y="620"/>
                    <a:pt x="266" y="605"/>
                    <a:pt x="331" y="484"/>
                  </a:cubicBezTo>
                  <a:cubicBezTo>
                    <a:pt x="372" y="408"/>
                    <a:pt x="361" y="278"/>
                    <a:pt x="361" y="278"/>
                  </a:cubicBezTo>
                  <a:close/>
                  <a:moveTo>
                    <a:pt x="278" y="252"/>
                  </a:moveTo>
                  <a:cubicBezTo>
                    <a:pt x="280" y="252"/>
                    <a:pt x="281" y="253"/>
                    <a:pt x="283" y="254"/>
                  </a:cubicBezTo>
                  <a:cubicBezTo>
                    <a:pt x="281" y="253"/>
                    <a:pt x="280" y="252"/>
                    <a:pt x="278" y="252"/>
                  </a:cubicBezTo>
                  <a:close/>
                  <a:moveTo>
                    <a:pt x="278" y="252"/>
                  </a:moveTo>
                  <a:cubicBezTo>
                    <a:pt x="276" y="251"/>
                    <a:pt x="275" y="250"/>
                    <a:pt x="273" y="250"/>
                  </a:cubicBezTo>
                  <a:cubicBezTo>
                    <a:pt x="275" y="250"/>
                    <a:pt x="276" y="251"/>
                    <a:pt x="278" y="252"/>
                  </a:cubicBezTo>
                  <a:close/>
                  <a:moveTo>
                    <a:pt x="96" y="101"/>
                  </a:moveTo>
                  <a:cubicBezTo>
                    <a:pt x="96" y="66"/>
                    <a:pt x="127" y="38"/>
                    <a:pt x="165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231" y="38"/>
                    <a:pt x="262" y="66"/>
                    <a:pt x="262" y="101"/>
                  </a:cubicBezTo>
                  <a:cubicBezTo>
                    <a:pt x="262" y="244"/>
                    <a:pt x="262" y="244"/>
                    <a:pt x="262" y="244"/>
                  </a:cubicBezTo>
                  <a:cubicBezTo>
                    <a:pt x="265" y="246"/>
                    <a:pt x="268" y="248"/>
                    <a:pt x="273" y="250"/>
                  </a:cubicBezTo>
                  <a:cubicBezTo>
                    <a:pt x="269" y="248"/>
                    <a:pt x="265" y="246"/>
                    <a:pt x="262" y="244"/>
                  </a:cubicBezTo>
                  <a:cubicBezTo>
                    <a:pt x="262" y="244"/>
                    <a:pt x="262" y="244"/>
                    <a:pt x="262" y="244"/>
                  </a:cubicBezTo>
                  <a:cubicBezTo>
                    <a:pt x="250" y="236"/>
                    <a:pt x="247" y="227"/>
                    <a:pt x="229" y="212"/>
                  </a:cubicBezTo>
                  <a:cubicBezTo>
                    <a:pt x="206" y="192"/>
                    <a:pt x="187" y="194"/>
                    <a:pt x="187" y="194"/>
                  </a:cubicBezTo>
                  <a:cubicBezTo>
                    <a:pt x="187" y="194"/>
                    <a:pt x="187" y="194"/>
                    <a:pt x="187" y="194"/>
                  </a:cubicBezTo>
                  <a:cubicBezTo>
                    <a:pt x="187" y="194"/>
                    <a:pt x="169" y="192"/>
                    <a:pt x="146" y="212"/>
                  </a:cubicBezTo>
                  <a:cubicBezTo>
                    <a:pt x="122" y="232"/>
                    <a:pt x="125" y="241"/>
                    <a:pt x="97" y="252"/>
                  </a:cubicBezTo>
                  <a:cubicBezTo>
                    <a:pt x="96" y="252"/>
                    <a:pt x="96" y="252"/>
                    <a:pt x="96" y="252"/>
                  </a:cubicBezTo>
                  <a:lnTo>
                    <a:pt x="96" y="101"/>
                  </a:lnTo>
                  <a:close/>
                  <a:moveTo>
                    <a:pt x="310" y="471"/>
                  </a:moveTo>
                  <a:cubicBezTo>
                    <a:pt x="254" y="575"/>
                    <a:pt x="187" y="587"/>
                    <a:pt x="187" y="587"/>
                  </a:cubicBezTo>
                  <a:cubicBezTo>
                    <a:pt x="187" y="587"/>
                    <a:pt x="125" y="576"/>
                    <a:pt x="65" y="471"/>
                  </a:cubicBezTo>
                  <a:cubicBezTo>
                    <a:pt x="29" y="408"/>
                    <a:pt x="39" y="297"/>
                    <a:pt x="39" y="297"/>
                  </a:cubicBezTo>
                  <a:cubicBezTo>
                    <a:pt x="35" y="293"/>
                    <a:pt x="87" y="284"/>
                    <a:pt x="110" y="274"/>
                  </a:cubicBezTo>
                  <a:cubicBezTo>
                    <a:pt x="134" y="265"/>
                    <a:pt x="132" y="257"/>
                    <a:pt x="152" y="241"/>
                  </a:cubicBezTo>
                  <a:cubicBezTo>
                    <a:pt x="171" y="224"/>
                    <a:pt x="187" y="225"/>
                    <a:pt x="187" y="225"/>
                  </a:cubicBezTo>
                  <a:cubicBezTo>
                    <a:pt x="187" y="225"/>
                    <a:pt x="187" y="225"/>
                    <a:pt x="187" y="225"/>
                  </a:cubicBezTo>
                  <a:cubicBezTo>
                    <a:pt x="187" y="225"/>
                    <a:pt x="203" y="224"/>
                    <a:pt x="223" y="241"/>
                  </a:cubicBezTo>
                  <a:cubicBezTo>
                    <a:pt x="243" y="257"/>
                    <a:pt x="241" y="265"/>
                    <a:pt x="264" y="274"/>
                  </a:cubicBezTo>
                  <a:cubicBezTo>
                    <a:pt x="288" y="284"/>
                    <a:pt x="339" y="293"/>
                    <a:pt x="335" y="297"/>
                  </a:cubicBezTo>
                  <a:cubicBezTo>
                    <a:pt x="335" y="297"/>
                    <a:pt x="344" y="407"/>
                    <a:pt x="310" y="471"/>
                  </a:cubicBezTo>
                  <a:close/>
                </a:path>
              </a:pathLst>
            </a:custGeom>
            <a:solidFill>
              <a:srgbClr val="FFFFFF"/>
            </a:solidFill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20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1-Why is a paradigm shift needed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Similar cyber attacks but more frequent and costly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2456272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ontent Placeholder 4"/>
          <p:cNvSpPr>
            <a:spLocks noGrp="1"/>
          </p:cNvSpPr>
          <p:nvPr>
            <p:ph idx="1"/>
          </p:nvPr>
        </p:nvSpPr>
        <p:spPr>
          <a:xfrm>
            <a:off x="500145" y="1519934"/>
            <a:ext cx="8052559" cy="3046988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anchor="t" anchorCtr="0" compatLnSpc="1">
            <a:prstTxWarp prst="textNoShape">
              <a:avLst/>
            </a:prstTxWarp>
          </a:bodyPr>
          <a:lstStyle/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Default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and Weak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Passwords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End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-user has Administrator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Privileges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Outdated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Software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Versions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Non-hardened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Configurations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Open System Administration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Channels</a:t>
            </a:r>
            <a:endParaRPr lang="en-US" sz="2400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endParaRPr lang="en-US" sz="2800" b="0" dirty="0" smtClean="0">
              <a:solidFill>
                <a:srgbClr val="5F5F5F"/>
              </a:solidFill>
              <a:latin typeface="Calibri"/>
              <a:cs typeface="Calibri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FEEC5748-FAC7-450D-927B-27CF11BC6A8E}" type="slidenum">
              <a:rPr lang="en-US" smtClean="0">
                <a:latin typeface="Calibri" pitchFamily="34" charset="0"/>
                <a:cs typeface="Calibri" pitchFamily="34" charset="0"/>
              </a:rPr>
              <a:pPr algn="r"/>
              <a:t>12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1-Why is a paradigm shift needed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System flaws are always there !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8481251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Content Placeholder 4"/>
          <p:cNvSpPr>
            <a:spLocks noGrp="1"/>
          </p:cNvSpPr>
          <p:nvPr>
            <p:ph idx="1"/>
          </p:nvPr>
        </p:nvSpPr>
        <p:spPr>
          <a:xfrm>
            <a:off x="500145" y="1486081"/>
            <a:ext cx="8203588" cy="4801314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anchor="t" anchorCtr="0" compatLnSpc="1">
            <a:prstTxWarp prst="textNoShape">
              <a:avLst/>
            </a:prstTxWarp>
          </a:bodyPr>
          <a:lstStyle/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/>
              <a:t>Exploitation of vulnerabilities can impact business negatively</a:t>
            </a:r>
          </a:p>
          <a:p>
            <a:pPr marL="557784" lvl="1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200" dirty="0" smtClean="0"/>
              <a:t>insecurity, deteriorating reputation, loss of customer confidence</a:t>
            </a:r>
          </a:p>
          <a:p>
            <a:pPr marL="557784" lvl="1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200" dirty="0" smtClean="0"/>
              <a:t>non-compliance with regulations, lower revenues, reduced operating margins, etc.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/>
              <a:t>According to Verizon, in 2012, following the forensics of 855 incidents:</a:t>
            </a:r>
          </a:p>
          <a:p>
            <a:pPr marL="557784" lvl="1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200" b="0" dirty="0" smtClean="0"/>
              <a:t>79% of victims were opportunistic targets</a:t>
            </a:r>
          </a:p>
          <a:p>
            <a:pPr marL="557784" lvl="1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200" b="1" dirty="0" smtClean="0"/>
              <a:t>97% of incidents </a:t>
            </a:r>
            <a:r>
              <a:rPr lang="en-US" sz="2200" dirty="0" smtClean="0"/>
              <a:t>could have been avoided by the enforcement of basic security </a:t>
            </a:r>
            <a:r>
              <a:rPr lang="en-US" sz="2200" dirty="0" smtClean="0"/>
              <a:t>controls</a:t>
            </a:r>
            <a:endParaRPr lang="en-US" sz="2200" b="1" dirty="0" smtClean="0"/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/>
              <a:t>Gartner Group considers that </a:t>
            </a:r>
            <a:r>
              <a:rPr lang="en-US" sz="2400" b="1" dirty="0" smtClean="0"/>
              <a:t>« </a:t>
            </a:r>
            <a:r>
              <a:rPr lang="en-US" sz="2400" dirty="0" smtClean="0"/>
              <a:t>in</a:t>
            </a:r>
            <a:r>
              <a:rPr lang="en-US" sz="2400" b="1" dirty="0" smtClean="0"/>
              <a:t> 2015, 80% of successful </a:t>
            </a:r>
            <a:r>
              <a:rPr lang="en-US" sz="2400" dirty="0" smtClean="0"/>
              <a:t>cyber attacks will exploit known vulnerabilities</a:t>
            </a:r>
            <a:r>
              <a:rPr lang="en-US" sz="2400" b="1" dirty="0" smtClean="0"/>
              <a:t> »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079" y="6506623"/>
            <a:ext cx="363199" cy="206104"/>
          </a:xfrm>
        </p:spPr>
        <p:txBody>
          <a:bodyPr/>
          <a:lstStyle/>
          <a:p>
            <a:pPr algn="r"/>
            <a:fld id="{FEEC5748-FAC7-450D-927B-27CF11BC6A8E}" type="slidenum">
              <a:rPr lang="en-US" smtClean="0">
                <a:latin typeface="Calibri" pitchFamily="34" charset="0"/>
                <a:cs typeface="Calibri" pitchFamily="34" charset="0"/>
              </a:rPr>
              <a:pPr algn="r"/>
              <a:t>13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54499" y="3556138"/>
            <a:ext cx="1015060" cy="1322459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1-Why is a paradigm shift needed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Vulnerability Management: which stakes ?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1710971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14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>
                <a:solidFill>
                  <a:srgbClr val="1439B9"/>
                </a:solidFill>
                <a:latin typeface="Calibri"/>
                <a:cs typeface="Calibri"/>
              </a:rPr>
              <a:t>2</a:t>
            </a: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-What are the SANS Institute 20 CC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Background: Back to the basics !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sp>
        <p:nvSpPr>
          <p:cNvPr id="8" name="Content Placeholder 4"/>
          <p:cNvSpPr txBox="1">
            <a:spLocks/>
          </p:cNvSpPr>
          <p:nvPr/>
        </p:nvSpPr>
        <p:spPr bwMode="auto">
          <a:xfrm>
            <a:off x="500145" y="1841661"/>
            <a:ext cx="8052559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rtlCol="0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80000"/>
              <a:buFont typeface="Arial"/>
              <a:buChar char="•"/>
              <a:defRPr lang="en-US" sz="2200" b="1" i="0" kern="1200" baseline="0" dirty="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685800" indent="-228600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20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marL="10842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8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15414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6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19986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4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 marL="24558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6pPr>
            <a:lvl7pPr marL="29130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7pPr>
            <a:lvl8pPr marL="33702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8pPr>
            <a:lvl9pPr marL="38274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9pPr>
          </a:lstStyle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000" b="0" dirty="0">
                <a:solidFill>
                  <a:srgbClr val="5F5F5F"/>
                </a:solidFill>
                <a:latin typeface="Calibri"/>
                <a:cs typeface="Calibri"/>
              </a:rPr>
              <a:t>T</a:t>
            </a: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he results of a consensus process that involved a wide variety of cyber security professionals from government and industry (initially called CAG)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Became a blueprint to help CISOs and CIOs to deploy the most effective processes and tools to secure their information systems according to risks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Address the most common vulnerabilities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000" b="0" dirty="0">
                <a:solidFill>
                  <a:srgbClr val="5F5F5F"/>
                </a:solidFill>
                <a:latin typeface="Calibri"/>
                <a:cs typeface="Calibri"/>
              </a:rPr>
              <a:t>Owned and managed by the SANS </a:t>
            </a: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Institute. Now Council of CyberSecurity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Tenets: Offense </a:t>
            </a:r>
            <a:r>
              <a:rPr lang="en-US" sz="2000" b="0" dirty="0">
                <a:solidFill>
                  <a:srgbClr val="5F5F5F"/>
                </a:solidFill>
                <a:latin typeface="Calibri"/>
                <a:cs typeface="Calibri"/>
              </a:rPr>
              <a:t>informs defense, Priorization, Metrics, Continuous Monitoring, </a:t>
            </a: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Automation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A well understood, replicable, measure, scalable, reliable, automatable and continuous process</a:t>
            </a:r>
            <a:endParaRPr lang="en-US" sz="2000" b="0" dirty="0">
              <a:solidFill>
                <a:srgbClr val="5F5F5F"/>
              </a:solidFill>
              <a:latin typeface="Calibri"/>
              <a:cs typeface="Calibri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445" y="897467"/>
            <a:ext cx="3122562" cy="852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21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15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>
                <a:solidFill>
                  <a:srgbClr val="1439B9"/>
                </a:solidFill>
                <a:latin typeface="Calibri"/>
                <a:cs typeface="Calibri"/>
              </a:rPr>
              <a:t>2</a:t>
            </a: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-What are the SANS Institute 20 CC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Critical Controls focus risk reduction efforts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pic>
        <p:nvPicPr>
          <p:cNvPr id="7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450"/>
          <a:stretch/>
        </p:blipFill>
        <p:spPr>
          <a:xfrm>
            <a:off x="897466" y="1482189"/>
            <a:ext cx="6727077" cy="5035214"/>
          </a:xfrm>
          <a:prstGeom prst="rect">
            <a:avLst/>
          </a:prstGeom>
          <a:ln w="38100">
            <a:solidFill>
              <a:schemeClr val="tx1">
                <a:lumMod val="85000"/>
                <a:lumOff val="1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20297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9" y="6489691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16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Image 1" descr="First Five Quick wins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367" y="1617135"/>
            <a:ext cx="7785100" cy="29464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>
                <a:solidFill>
                  <a:srgbClr val="1439B9"/>
                </a:solidFill>
                <a:latin typeface="Calibri"/>
                <a:cs typeface="Calibri"/>
              </a:rPr>
              <a:t>2</a:t>
            </a: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-What are the SANS Institute 20 CC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Quick wins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198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17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>
                <a:solidFill>
                  <a:srgbClr val="1439B9"/>
                </a:solidFill>
                <a:latin typeface="Calibri"/>
                <a:cs typeface="Calibri"/>
              </a:rPr>
              <a:t>2</a:t>
            </a: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-What are the SANS Institute 20 CC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SANS Institute &amp; ETSI ISI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pic>
        <p:nvPicPr>
          <p:cNvPr id="2" name="Image 1" descr="Capture d’écran 2014-04-29 à 17.35.5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066" y="1455666"/>
            <a:ext cx="3713420" cy="526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947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18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>
                <a:solidFill>
                  <a:srgbClr val="1439B9"/>
                </a:solidFill>
                <a:latin typeface="Calibri"/>
                <a:cs typeface="Calibri"/>
              </a:rPr>
              <a:t>2</a:t>
            </a: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-What are the SANS Institute 20 CC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Critical Controls can lower risk exposure by 80%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pic>
        <p:nvPicPr>
          <p:cNvPr id="6" name="Image 5" descr="Capture d’écran 2013-02-27 à 14.45.2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49" y="1676405"/>
            <a:ext cx="4461964" cy="3234264"/>
          </a:xfrm>
          <a:prstGeom prst="rect">
            <a:avLst/>
          </a:prstGeom>
        </p:spPr>
      </p:pic>
      <p:sp>
        <p:nvSpPr>
          <p:cNvPr id="8" name="Content Placeholder 4"/>
          <p:cNvSpPr>
            <a:spLocks noGrp="1"/>
          </p:cNvSpPr>
          <p:nvPr>
            <p:ph idx="1"/>
          </p:nvPr>
        </p:nvSpPr>
        <p:spPr>
          <a:xfrm>
            <a:off x="4648834" y="1706210"/>
            <a:ext cx="4952388" cy="3354765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US Department of State example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Default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and Weak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Passwords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40,000 machines in 200 locations</a:t>
            </a:r>
            <a:endParaRPr lang="fr-FR" sz="2400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Window timeframe: 2008-2009</a:t>
            </a:r>
            <a:endParaRPr lang="fr-FR" sz="2400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Local IT administrators in the US and foreign countries</a:t>
            </a:r>
            <a:endParaRPr lang="fr-FR" sz="2400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Many outsourced providers</a:t>
            </a:r>
          </a:p>
        </p:txBody>
      </p:sp>
    </p:spTree>
    <p:extLst>
      <p:ext uri="{BB962C8B-B14F-4D97-AF65-F5344CB8AC3E}">
        <p14:creationId xmlns:p14="http://schemas.microsoft.com/office/powerpoint/2010/main" val="2784448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19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Content Placeholder 4"/>
          <p:cNvSpPr txBox="1">
            <a:spLocks/>
          </p:cNvSpPr>
          <p:nvPr/>
        </p:nvSpPr>
        <p:spPr bwMode="auto">
          <a:xfrm>
            <a:off x="415480" y="1486068"/>
            <a:ext cx="845758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rtlCol="0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80000"/>
              <a:buFont typeface="Arial"/>
              <a:buChar char="•"/>
              <a:defRPr lang="en-US" sz="2200" b="1" i="0" kern="1200" baseline="0" dirty="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685800" indent="-228600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20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marL="10842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8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15414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6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19986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4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 marL="24558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6pPr>
            <a:lvl7pPr marL="29130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7pPr>
            <a:lvl8pPr marL="33702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8pPr>
            <a:lvl9pPr marL="38274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B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est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practices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(State of Colorado)</a:t>
            </a:r>
            <a:endParaRPr lang="en-US" sz="2400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400" dirty="0" smtClean="0"/>
              <a:t>“First Five Quick Wins”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S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oftware whitelisting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S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ecure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standard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configurations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A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pplication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security patch installation within 48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hours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OS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security patch installation with 48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hours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Prevent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web browsing and email handling with administrative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privileges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endParaRPr lang="en-US" sz="2400" b="0" dirty="0">
              <a:solidFill>
                <a:srgbClr val="5F5F5F"/>
              </a:solidFill>
              <a:latin typeface="Calibri"/>
              <a:cs typeface="Calibri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3-How implement the 20 CC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Focus on the 4 Top Critical Controls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3949" y="1603029"/>
            <a:ext cx="1447124" cy="96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43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FEEC5748-FAC7-450D-927B-27CF11BC6A8E}" type="slidenum">
              <a:rPr lang="en-US" smtClean="0">
                <a:latin typeface="Calibri" pitchFamily="34" charset="0"/>
                <a:cs typeface="Calibri" pitchFamily="34" charset="0"/>
              </a:rPr>
              <a:pPr algn="r"/>
              <a:t>2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9" name="Picture 3" descr="Screen shot 2011-06-08 at 5.38.0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66" y="1578508"/>
            <a:ext cx="6485467" cy="4875935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fr-FR" sz="4000" dirty="0" smtClean="0">
                <a:solidFill>
                  <a:srgbClr val="1439B9"/>
                </a:solidFill>
                <a:latin typeface="Calibri"/>
                <a:cs typeface="Calibri"/>
              </a:rPr>
              <a:t>Cyber risks management …</a:t>
            </a: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0824890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20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Content Placeholder 4"/>
          <p:cNvSpPr txBox="1">
            <a:spLocks/>
          </p:cNvSpPr>
          <p:nvPr/>
        </p:nvSpPr>
        <p:spPr bwMode="auto">
          <a:xfrm>
            <a:off x="415480" y="1486068"/>
            <a:ext cx="8457588" cy="492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rtlCol="0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80000"/>
              <a:buFont typeface="Arial"/>
              <a:buChar char="•"/>
              <a:defRPr lang="en-US" sz="2200" b="1" i="0" kern="1200" baseline="0" dirty="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685800" indent="-228600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20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marL="10842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8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15414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6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19986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4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 marL="24558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6pPr>
            <a:lvl7pPr marL="29130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7pPr>
            <a:lvl8pPr marL="33702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8pPr>
            <a:lvl9pPr marL="38274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B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est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practices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(State of Colorado)</a:t>
            </a:r>
            <a:endParaRPr lang="en-US" sz="2400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400" dirty="0" smtClean="0"/>
              <a:t>Principles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120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days start to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finish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Use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existing tools where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possible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View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and treat all employees and vendors as extensions of the security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team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Integration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of security information is key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!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Focus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on people and processes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first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Focus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on our High Value Targets (HVTs)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endParaRPr lang="en-US" sz="2400" b="0" dirty="0">
              <a:solidFill>
                <a:srgbClr val="5F5F5F"/>
              </a:solidFill>
              <a:latin typeface="Calibri"/>
              <a:cs typeface="Calibri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3-How implement the 20 CC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Focus on the 4 Top Critical Controls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0217" y="1535297"/>
            <a:ext cx="1447124" cy="96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2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21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Content Placeholder 4"/>
          <p:cNvSpPr txBox="1">
            <a:spLocks/>
          </p:cNvSpPr>
          <p:nvPr/>
        </p:nvSpPr>
        <p:spPr bwMode="auto">
          <a:xfrm>
            <a:off x="415480" y="1486068"/>
            <a:ext cx="8457588" cy="5539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rtlCol="0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80000"/>
              <a:buFont typeface="Arial"/>
              <a:buChar char="•"/>
              <a:defRPr lang="en-US" sz="2200" b="1" i="0" kern="1200" baseline="0" dirty="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685800" indent="-228600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20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marL="10842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8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15414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6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19986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4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 marL="24558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6pPr>
            <a:lvl7pPr marL="29130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7pPr>
            <a:lvl8pPr marL="33702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8pPr>
            <a:lvl9pPr marL="38274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B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est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practices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(State of Colorado)</a:t>
            </a:r>
            <a:endParaRPr lang="en-US" sz="2400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400" dirty="0" smtClean="0"/>
              <a:t>Quantitative benefits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33% decline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in the average number of critical and high vulnerabilities in state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systems</a:t>
            </a:r>
            <a:endParaRPr lang="en-US" sz="2400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64% decline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in the number of overdue security-related audit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findings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78% of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all systems are being monitored and managed in near real time (&lt;= 48 hours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)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Greater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than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75% reduction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in the average number of monthly malware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infections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$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833K in cost avoidance/savings – used to fund new purchases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endParaRPr lang="en-US" sz="2400" b="0" dirty="0">
              <a:solidFill>
                <a:srgbClr val="5F5F5F"/>
              </a:solidFill>
              <a:latin typeface="Calibri"/>
              <a:cs typeface="Calibri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3-How implement the 20 CC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Focus on the 4 Top Critical Controls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6217" y="1518362"/>
            <a:ext cx="1447124" cy="96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3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22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Content Placeholder 4"/>
          <p:cNvSpPr txBox="1">
            <a:spLocks/>
          </p:cNvSpPr>
          <p:nvPr/>
        </p:nvSpPr>
        <p:spPr bwMode="auto">
          <a:xfrm>
            <a:off x="415480" y="1486068"/>
            <a:ext cx="8457588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rtlCol="0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80000"/>
              <a:buFont typeface="Arial"/>
              <a:buChar char="•"/>
              <a:defRPr lang="en-US" sz="2200" b="1" i="0" kern="1200" baseline="0" dirty="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685800" indent="-228600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20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marL="10842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8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15414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6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19986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4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 marL="24558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6pPr>
            <a:lvl7pPr marL="29130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7pPr>
            <a:lvl8pPr marL="33702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8pPr>
            <a:lvl9pPr marL="38274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B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est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practices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(State of Colorado)</a:t>
            </a:r>
            <a:endParaRPr lang="en-US" sz="2400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400" dirty="0" smtClean="0"/>
              <a:t>Qualitative benefits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Increased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customer confidence and loyalty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Increased executive level support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Local government capacity building through the sharing of best practices and lessons learned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endParaRPr lang="en-US" sz="2400" b="0" dirty="0">
              <a:solidFill>
                <a:srgbClr val="5F5F5F"/>
              </a:solidFill>
              <a:latin typeface="Calibri"/>
              <a:cs typeface="Calibri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3-How implement the 20 CC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Focus on the 4 Top Critical Controls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0083" y="1518362"/>
            <a:ext cx="1447124" cy="96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8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9079" y="6489691"/>
            <a:ext cx="363199" cy="206104"/>
          </a:xfrm>
          <a:prstGeom prst="rect">
            <a:avLst/>
          </a:prstGeom>
        </p:spPr>
        <p:txBody>
          <a:bodyPr/>
          <a:lstStyle/>
          <a:p>
            <a:pPr algn="ctr"/>
            <a:fld id="{C4C9D150-C7AD-3A43-BF91-C68AFD9F2A47}" type="slidenum">
              <a:rPr lang="en-US" sz="1000" smtClean="0">
                <a:solidFill>
                  <a:srgbClr val="454545"/>
                </a:solidFill>
                <a:latin typeface="Calibri"/>
                <a:cs typeface="Calibri"/>
              </a:rPr>
              <a:pPr algn="ctr"/>
              <a:t>23</a:t>
            </a:fld>
            <a:endParaRPr lang="en-US" sz="1000" dirty="0">
              <a:solidFill>
                <a:srgbClr val="454545"/>
              </a:solidFill>
              <a:latin typeface="Calibri"/>
              <a:cs typeface="Calibri"/>
            </a:endParaRPr>
          </a:p>
        </p:txBody>
      </p:sp>
      <p:sp>
        <p:nvSpPr>
          <p:cNvPr id="15" name="Content Placeholder 4"/>
          <p:cNvSpPr txBox="1">
            <a:spLocks/>
          </p:cNvSpPr>
          <p:nvPr/>
        </p:nvSpPr>
        <p:spPr bwMode="auto">
          <a:xfrm>
            <a:off x="500147" y="1621533"/>
            <a:ext cx="8052559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rtlCol="0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80000"/>
              <a:buFont typeface="Arial"/>
              <a:buChar char="•"/>
              <a:defRPr lang="en-US" sz="2200" b="1" i="0" kern="1200" baseline="0" dirty="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685800" indent="-228600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20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marL="10842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8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15414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6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19986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4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 marL="24558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6pPr>
            <a:lvl7pPr marL="29130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7pPr>
            <a:lvl8pPr marL="33702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8pPr>
            <a:lvl9pPr marL="38274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9pPr>
          </a:lstStyle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fr-FR" sz="2400" b="0" dirty="0">
                <a:solidFill>
                  <a:srgbClr val="5F5F5F"/>
                </a:solidFill>
                <a:latin typeface="Calibri"/>
                <a:cs typeface="Calibri"/>
              </a:rPr>
              <a:t>Vulnerability management is a </a:t>
            </a:r>
            <a:r>
              <a:rPr lang="fr-FR" sz="2400" b="0" dirty="0" smtClean="0">
                <a:solidFill>
                  <a:srgbClr val="5F5F5F"/>
                </a:solidFill>
                <a:latin typeface="Calibri"/>
                <a:cs typeface="Calibri"/>
              </a:rPr>
              <a:t>security control </a:t>
            </a:r>
            <a:r>
              <a:rPr lang="fr-FR" sz="2400" b="0" dirty="0" err="1">
                <a:solidFill>
                  <a:srgbClr val="5F5F5F"/>
                </a:solidFill>
                <a:latin typeface="Calibri"/>
                <a:cs typeface="Calibri"/>
              </a:rPr>
              <a:t>already</a:t>
            </a:r>
            <a:r>
              <a:rPr lang="fr-FR" sz="2400" b="0" dirty="0">
                <a:solidFill>
                  <a:srgbClr val="5F5F5F"/>
                </a:solidFill>
                <a:latin typeface="Calibri"/>
                <a:cs typeface="Calibri"/>
              </a:rPr>
              <a:t> </a:t>
            </a:r>
            <a:r>
              <a:rPr lang="fr-FR" sz="2400" b="0" dirty="0" err="1">
                <a:solidFill>
                  <a:srgbClr val="5F5F5F"/>
                </a:solidFill>
                <a:latin typeface="Calibri"/>
                <a:cs typeface="Calibri"/>
              </a:rPr>
              <a:t>present</a:t>
            </a:r>
            <a:r>
              <a:rPr lang="fr-FR" sz="2400" b="0" dirty="0">
                <a:solidFill>
                  <a:srgbClr val="5F5F5F"/>
                </a:solidFill>
                <a:latin typeface="Calibri"/>
                <a:cs typeface="Calibri"/>
              </a:rPr>
              <a:t> in all major standards, standards or best practices in the </a:t>
            </a:r>
            <a:r>
              <a:rPr lang="en-GB" sz="2400" b="0" dirty="0" smtClean="0">
                <a:solidFill>
                  <a:srgbClr val="5F5F5F"/>
                </a:solidFill>
                <a:latin typeface="Calibri"/>
                <a:cs typeface="Calibri"/>
              </a:rPr>
              <a:t>market</a:t>
            </a:r>
          </a:p>
          <a:p>
            <a:pPr marL="557784" lvl="1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fr-FR" b="0" dirty="0" smtClean="0">
                <a:solidFill>
                  <a:srgbClr val="5F5F5F"/>
                </a:solidFill>
                <a:latin typeface="Calibri"/>
                <a:cs typeface="Calibri"/>
              </a:rPr>
              <a:t>ISO 27000 series</a:t>
            </a:r>
          </a:p>
          <a:p>
            <a:pPr marL="557784" lvl="1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fr-FR" b="0" dirty="0" smtClean="0">
                <a:solidFill>
                  <a:srgbClr val="5F5F5F"/>
                </a:solidFill>
                <a:latin typeface="Calibri"/>
                <a:cs typeface="Calibri"/>
              </a:rPr>
              <a:t>PCI-DSS standard</a:t>
            </a:r>
          </a:p>
          <a:p>
            <a:pPr marL="557784" lvl="1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fr-FR" b="0" dirty="0" smtClean="0">
                <a:solidFill>
                  <a:srgbClr val="5F5F5F"/>
                </a:solidFill>
                <a:latin typeface="Calibri"/>
                <a:cs typeface="Calibri"/>
              </a:rPr>
              <a:t>ETSI ISI standards</a:t>
            </a:r>
          </a:p>
          <a:p>
            <a:pPr marL="557784" lvl="1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fr-FR" b="0" dirty="0" smtClean="0">
                <a:solidFill>
                  <a:srgbClr val="5F5F5F"/>
                </a:solidFill>
                <a:latin typeface="Calibri"/>
                <a:cs typeface="Calibri"/>
              </a:rPr>
              <a:t>The 40 rules of the ANSSI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endParaRPr lang="fr-FR" sz="2400" b="0" dirty="0">
              <a:solidFill>
                <a:srgbClr val="5F5F5F"/>
              </a:solidFill>
              <a:latin typeface="Calibri"/>
              <a:cs typeface="Calibri"/>
            </a:endParaRPr>
          </a:p>
        </p:txBody>
      </p:sp>
      <p:pic>
        <p:nvPicPr>
          <p:cNvPr id="16" name="Imag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809" y="5131277"/>
            <a:ext cx="3403600" cy="929687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799" y="4929133"/>
            <a:ext cx="1625600" cy="1625600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33926" y="2602727"/>
            <a:ext cx="2603500" cy="7747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38651" y="2597907"/>
            <a:ext cx="1769177" cy="1216309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93762" y="3408977"/>
            <a:ext cx="2269066" cy="829979"/>
          </a:xfrm>
          <a:prstGeom prst="rect">
            <a:avLst/>
          </a:prstGeom>
        </p:spPr>
      </p:pic>
      <p:sp>
        <p:nvSpPr>
          <p:cNvPr id="21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>
                <a:solidFill>
                  <a:srgbClr val="1439B9"/>
                </a:solidFill>
                <a:latin typeface="Calibri"/>
                <a:cs typeface="Calibri"/>
              </a:rPr>
              <a:t>4</a:t>
            </a: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-What about Continuous Monitoring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Vulnerability Management, a well known concept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9208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9079" y="6489691"/>
            <a:ext cx="363199" cy="206104"/>
          </a:xfrm>
          <a:prstGeom prst="rect">
            <a:avLst/>
          </a:prstGeom>
        </p:spPr>
        <p:txBody>
          <a:bodyPr/>
          <a:lstStyle/>
          <a:p>
            <a:pPr algn="ctr"/>
            <a:fld id="{C4C9D150-C7AD-3A43-BF91-C68AFD9F2A47}" type="slidenum">
              <a:rPr lang="en-US" sz="1000" smtClean="0">
                <a:solidFill>
                  <a:srgbClr val="454545"/>
                </a:solidFill>
                <a:latin typeface="Calibri"/>
                <a:cs typeface="Calibri"/>
              </a:rPr>
              <a:pPr algn="ctr"/>
              <a:t>24</a:t>
            </a:fld>
            <a:endParaRPr lang="en-US" sz="1000" dirty="0">
              <a:solidFill>
                <a:srgbClr val="454545"/>
              </a:solidFill>
              <a:latin typeface="Calibri"/>
              <a:cs typeface="Calibri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>
                <a:solidFill>
                  <a:srgbClr val="1439B9"/>
                </a:solidFill>
                <a:latin typeface="Calibri"/>
                <a:cs typeface="Calibri"/>
              </a:rPr>
              <a:t>4</a:t>
            </a: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-What about Continuous Monitoring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The traditional approach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pic>
        <p:nvPicPr>
          <p:cNvPr id="18" name="Picture 2" descr="http://www.garage-doors-minneapolis.com/wp-content/uploads/2010/02/burglary-protection1-300x19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1000" contrast="-5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7369"/>
          <a:stretch/>
        </p:blipFill>
        <p:spPr bwMode="auto">
          <a:xfrm>
            <a:off x="1193165" y="4538132"/>
            <a:ext cx="2193505" cy="1707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Content Placeholder 2"/>
          <p:cNvSpPr>
            <a:spLocks noGrp="1"/>
          </p:cNvSpPr>
          <p:nvPr>
            <p:ph idx="1"/>
          </p:nvPr>
        </p:nvSpPr>
        <p:spPr>
          <a:xfrm>
            <a:off x="443868" y="1470543"/>
            <a:ext cx="8382632" cy="4324260"/>
          </a:xfrm>
        </p:spPr>
        <p:txBody>
          <a:bodyPr/>
          <a:lstStyle/>
          <a:p>
            <a:pPr>
              <a:buSzPct val="90000"/>
              <a:buFont typeface="Wingdings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Periodic</a:t>
            </a:r>
            <a:r>
              <a:rPr lang="en-US" b="0" dirty="0" smtClean="0">
                <a:solidFill>
                  <a:srgbClr val="5F5F5F"/>
                </a:solidFill>
                <a:latin typeface="Calibri"/>
                <a:cs typeface="Calibri"/>
              </a:rPr>
              <a:t> Scanning</a:t>
            </a:r>
            <a:endParaRPr lang="en-US" sz="2400" b="0" dirty="0" smtClean="0">
              <a:solidFill>
                <a:schemeClr val="accent4">
                  <a:lumMod val="60000"/>
                  <a:lumOff val="40000"/>
                </a:schemeClr>
              </a:solidFill>
              <a:latin typeface="Zapf Dingbats"/>
              <a:ea typeface="Zapf Dingbats"/>
              <a:cs typeface="Zapf Dingbats"/>
              <a:sym typeface="Zapf Dingbats"/>
            </a:endParaRPr>
          </a:p>
          <a:p>
            <a:pPr>
              <a:buSzPct val="90000"/>
              <a:buFont typeface="Wingdings" charset="2"/>
              <a:buChar char="§"/>
            </a:pPr>
            <a:r>
              <a:rPr lang="en-US" b="0" dirty="0" smtClean="0">
                <a:solidFill>
                  <a:srgbClr val="5F5F5F"/>
                </a:solidFill>
                <a:latin typeface="Calibri"/>
                <a:cs typeface="Calibri"/>
                <a:sym typeface="Zapf Dingbats"/>
              </a:rPr>
              <a:t>Review and act based on static reports</a:t>
            </a:r>
          </a:p>
          <a:p>
            <a:pPr>
              <a:buSzPct val="90000"/>
              <a:buFont typeface="Wingdings" charset="2"/>
              <a:buChar char="§"/>
            </a:pPr>
            <a:r>
              <a:rPr lang="en-US" b="0" dirty="0" smtClean="0">
                <a:solidFill>
                  <a:srgbClr val="5F5F5F"/>
                </a:solidFill>
                <a:latin typeface="Calibri"/>
                <a:cs typeface="Calibri"/>
                <a:sym typeface="Zapf Dingbats"/>
              </a:rPr>
              <a:t>Sort/prioritize through heaps of data</a:t>
            </a:r>
          </a:p>
          <a:p>
            <a:pPr marL="0" indent="0">
              <a:buSzPct val="90000"/>
              <a:buNone/>
            </a:pPr>
            <a:endParaRPr lang="en-US" b="0" dirty="0" smtClean="0">
              <a:solidFill>
                <a:srgbClr val="5F5F5F"/>
              </a:solidFill>
              <a:latin typeface="Calibri"/>
              <a:cs typeface="Calibri"/>
            </a:endParaRPr>
          </a:p>
          <a:p>
            <a:pPr marL="0" indent="0">
              <a:buSzPct val="90000"/>
              <a:buNone/>
            </a:pPr>
            <a:r>
              <a:rPr lang="en-US" b="0" dirty="0" smtClean="0">
                <a:solidFill>
                  <a:srgbClr val="5F5F5F"/>
                </a:solidFill>
                <a:latin typeface="Calibri"/>
                <a:cs typeface="Calibri"/>
              </a:rPr>
              <a:t>Then </a:t>
            </a:r>
            <a:r>
              <a:rPr lang="en-US" b="0" dirty="0">
                <a:solidFill>
                  <a:srgbClr val="5F5F5F"/>
                </a:solidFill>
                <a:latin typeface="Calibri"/>
                <a:cs typeface="Calibri"/>
              </a:rPr>
              <a:t>wait until the next time you </a:t>
            </a:r>
            <a:r>
              <a:rPr lang="en-US" b="0" dirty="0" smtClean="0">
                <a:solidFill>
                  <a:srgbClr val="5F5F5F"/>
                </a:solidFill>
                <a:latin typeface="Calibri"/>
                <a:cs typeface="Calibri"/>
              </a:rPr>
              <a:t>scan and repeat the entire process again and again – simply doesn’t </a:t>
            </a:r>
            <a:r>
              <a:rPr lang="en-US" b="0" i="1" dirty="0" smtClean="0">
                <a:solidFill>
                  <a:srgbClr val="5F5F5F"/>
                </a:solidFill>
                <a:latin typeface="Calibri"/>
                <a:cs typeface="Calibri"/>
              </a:rPr>
              <a:t>Scale </a:t>
            </a:r>
            <a:endParaRPr lang="en-US" i="1" dirty="0"/>
          </a:p>
          <a:p>
            <a:pPr marL="0" indent="0" algn="r">
              <a:buNone/>
            </a:pPr>
            <a:endParaRPr lang="en-US" b="0" dirty="0" smtClean="0">
              <a:solidFill>
                <a:srgbClr val="5F5F5F"/>
              </a:solidFill>
              <a:latin typeface="Calibri"/>
              <a:cs typeface="Calibri"/>
            </a:endParaRPr>
          </a:p>
          <a:p>
            <a:pPr marL="0" indent="0" algn="r">
              <a:buNone/>
            </a:pPr>
            <a:r>
              <a:rPr lang="en-US" b="0" dirty="0" smtClean="0">
                <a:solidFill>
                  <a:srgbClr val="5F5F5F"/>
                </a:solidFill>
                <a:latin typeface="Calibri"/>
                <a:cs typeface="Calibri"/>
              </a:rPr>
              <a:t>Leaving </a:t>
            </a:r>
            <a:r>
              <a:rPr lang="en-US" b="0" dirty="0">
                <a:solidFill>
                  <a:srgbClr val="5F5F5F"/>
                </a:solidFill>
                <a:latin typeface="Calibri"/>
                <a:cs typeface="Calibri"/>
              </a:rPr>
              <a:t>plenty of time for </a:t>
            </a:r>
            <a:r>
              <a:rPr lang="en-US" b="0" dirty="0" smtClean="0">
                <a:solidFill>
                  <a:srgbClr val="5F5F5F"/>
                </a:solidFill>
                <a:latin typeface="Calibri"/>
                <a:cs typeface="Calibri"/>
              </a:rPr>
              <a:t>hackers ...</a:t>
            </a:r>
            <a:endParaRPr lang="en-US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0" indent="0">
              <a:buSzPct val="90000"/>
              <a:buNone/>
            </a:pPr>
            <a:r>
              <a:rPr lang="en-US" b="0" dirty="0" smtClean="0">
                <a:solidFill>
                  <a:srgbClr val="FF3332"/>
                </a:solidFill>
                <a:latin typeface="Calibri"/>
                <a:cs typeface="Calibri"/>
                <a:sym typeface="Zapf Dingbats"/>
              </a:rPr>
              <a:t> </a:t>
            </a:r>
            <a:endParaRPr lang="en-US" b="0" dirty="0">
              <a:solidFill>
                <a:srgbClr val="FF3332"/>
              </a:solidFill>
              <a:latin typeface="Calibri"/>
              <a:cs typeface="Calibri"/>
              <a:sym typeface="Zapf Dingbats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793897" y="1317752"/>
            <a:ext cx="108380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5F5F5F"/>
                </a:solidFill>
                <a:latin typeface="Calibri"/>
                <a:cs typeface="Calibri"/>
              </a:rPr>
              <a:t>1. Scan</a:t>
            </a:r>
            <a:endParaRPr lang="en-US" sz="2400" b="1" dirty="0"/>
          </a:p>
        </p:txBody>
      </p:sp>
      <p:sp>
        <p:nvSpPr>
          <p:cNvPr id="21" name="Rectangle 20"/>
          <p:cNvSpPr/>
          <p:nvPr/>
        </p:nvSpPr>
        <p:spPr>
          <a:xfrm>
            <a:off x="7548677" y="1331236"/>
            <a:ext cx="1367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5F5F5F"/>
                </a:solidFill>
                <a:latin typeface="Calibri"/>
              </a:rPr>
              <a:t>2. Report</a:t>
            </a:r>
            <a:endParaRPr lang="en-US" sz="2400" b="1" dirty="0"/>
          </a:p>
        </p:txBody>
      </p:sp>
      <p:pic>
        <p:nvPicPr>
          <p:cNvPr id="22" name="Picture 2" descr="http://fc07.deviantart.net/fs70/f/2012/251/0/b/client_report_dock_icon_by_ornorm-d5e0d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957" y="1572785"/>
            <a:ext cx="1378055" cy="1378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http://openclipart.org/image/250px/svg_to_png/79399/radar-icon-00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831" y="1795132"/>
            <a:ext cx="1016709" cy="1016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ight Arrow 8"/>
          <p:cNvSpPr/>
          <p:nvPr/>
        </p:nvSpPr>
        <p:spPr bwMode="auto">
          <a:xfrm>
            <a:off x="7025472" y="1920940"/>
            <a:ext cx="776253" cy="776253"/>
          </a:xfrm>
          <a:prstGeom prst="rightArrow">
            <a:avLst/>
          </a:prstGeom>
          <a:solidFill>
            <a:schemeClr val="tx1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124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Myriad Pro"/>
              <a:cs typeface="Myriad Pro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592425" y="3081584"/>
            <a:ext cx="13993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5F5F5F"/>
                </a:solidFill>
                <a:latin typeface="Calibri"/>
                <a:cs typeface="Calibri"/>
              </a:rPr>
              <a:t>3. Repeat</a:t>
            </a:r>
            <a:endParaRPr lang="en-US" sz="2400" b="1" dirty="0"/>
          </a:p>
        </p:txBody>
      </p:sp>
      <p:sp>
        <p:nvSpPr>
          <p:cNvPr id="26" name="Bent-Up Arrow 10"/>
          <p:cNvSpPr/>
          <p:nvPr/>
        </p:nvSpPr>
        <p:spPr bwMode="auto">
          <a:xfrm flipH="1">
            <a:off x="6014807" y="2707317"/>
            <a:ext cx="639995" cy="713416"/>
          </a:xfrm>
          <a:prstGeom prst="bentUpArrow">
            <a:avLst>
              <a:gd name="adj1" fmla="val 15625"/>
              <a:gd name="adj2" fmla="val 25000"/>
              <a:gd name="adj3" fmla="val 25000"/>
            </a:avLst>
          </a:prstGeom>
          <a:solidFill>
            <a:schemeClr val="tx1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124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Myriad Pro"/>
              <a:cs typeface="Myriad Pro"/>
            </a:endParaRPr>
          </a:p>
        </p:txBody>
      </p:sp>
      <p:sp>
        <p:nvSpPr>
          <p:cNvPr id="27" name="Bent-Up Arrow 11"/>
          <p:cNvSpPr/>
          <p:nvPr/>
        </p:nvSpPr>
        <p:spPr bwMode="auto">
          <a:xfrm rot="16200000" flipH="1">
            <a:off x="7899401" y="2684132"/>
            <a:ext cx="863600" cy="889000"/>
          </a:xfrm>
          <a:prstGeom prst="bentUpArrow">
            <a:avLst>
              <a:gd name="adj1" fmla="val 15625"/>
              <a:gd name="adj2" fmla="val 25000"/>
              <a:gd name="adj3" fmla="val 25000"/>
            </a:avLst>
          </a:prstGeom>
          <a:solidFill>
            <a:schemeClr val="tx1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2124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marL="0" marR="0" indent="0" algn="ctr" defTabSz="814388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Myriad Pro"/>
              <a:cs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2484016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>
                <a:solidFill>
                  <a:srgbClr val="1439B9"/>
                </a:solidFill>
                <a:latin typeface="Calibri"/>
                <a:cs typeface="Calibri"/>
              </a:rPr>
              <a:t>4</a:t>
            </a: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-What about Continuous Monitoring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Vulnerability Management, and added value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507" y="2083421"/>
            <a:ext cx="401002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445414" y="4653409"/>
            <a:ext cx="641338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</a:pPr>
            <a:r>
              <a:rPr lang="en-US" sz="3200" dirty="0" smtClean="0">
                <a:solidFill>
                  <a:srgbClr val="5F5F5F"/>
                </a:solidFill>
                <a:latin typeface="Calibri"/>
                <a:cs typeface="Calibri"/>
              </a:rPr>
              <a:t>Imagine your vulnerabilities as a </a:t>
            </a:r>
            <a:r>
              <a:rPr lang="en-US" sz="4000" b="1" dirty="0" smtClean="0">
                <a:solidFill>
                  <a:srgbClr val="5F5F5F"/>
                </a:solidFill>
                <a:latin typeface="Calibri"/>
                <a:cs typeface="Calibri"/>
              </a:rPr>
              <a:t>constantly changing </a:t>
            </a:r>
            <a:r>
              <a:rPr lang="en-US" sz="3200" dirty="0" smtClean="0">
                <a:solidFill>
                  <a:srgbClr val="5F5F5F"/>
                </a:solidFill>
                <a:latin typeface="Calibri"/>
                <a:cs typeface="Calibri"/>
              </a:rPr>
              <a:t>grid of green, yellow, and red dots…</a:t>
            </a:r>
            <a:endParaRPr lang="en-US" sz="3200" dirty="0">
              <a:solidFill>
                <a:srgbClr val="5F5F5F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0717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>
                <a:solidFill>
                  <a:srgbClr val="1439B9"/>
                </a:solidFill>
                <a:latin typeface="Calibri"/>
                <a:cs typeface="Calibri"/>
              </a:rPr>
              <a:t>4</a:t>
            </a: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-What about Continuous Monitoring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Vulnerability Management, large firm’s example</a:t>
            </a: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grpSp>
        <p:nvGrpSpPr>
          <p:cNvPr id="7" name="Group 1"/>
          <p:cNvGrpSpPr/>
          <p:nvPr/>
        </p:nvGrpSpPr>
        <p:grpSpPr>
          <a:xfrm>
            <a:off x="996791" y="4735261"/>
            <a:ext cx="1072860" cy="1283197"/>
            <a:chOff x="1390412" y="-645961"/>
            <a:chExt cx="1816080" cy="2172128"/>
          </a:xfrm>
        </p:grpSpPr>
        <p:sp>
          <p:nvSpPr>
            <p:cNvPr id="8" name="Rectangle 7"/>
            <p:cNvSpPr/>
            <p:nvPr/>
          </p:nvSpPr>
          <p:spPr>
            <a:xfrm>
              <a:off x="1390412" y="796784"/>
              <a:ext cx="1799439" cy="7293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1200"/>
                </a:spcAft>
                <a:buClr>
                  <a:schemeClr val="accent1">
                    <a:lumMod val="60000"/>
                    <a:lumOff val="40000"/>
                  </a:schemeClr>
                </a:buClr>
              </a:pPr>
              <a:r>
                <a:rPr lang="en-US" sz="1100" dirty="0" smtClean="0">
                  <a:solidFill>
                    <a:srgbClr val="5F5F5F"/>
                  </a:solidFill>
                  <a:latin typeface="Calibri"/>
                  <a:cs typeface="Calibri"/>
                </a:rPr>
                <a:t>1+ Million scans Per Year</a:t>
              </a:r>
              <a:endParaRPr lang="en-US" sz="1100" dirty="0">
                <a:solidFill>
                  <a:srgbClr val="5F5F5F"/>
                </a:solidFill>
                <a:latin typeface="Calibri"/>
                <a:cs typeface="Calibri"/>
              </a:endParaRPr>
            </a:p>
          </p:txBody>
        </p:sp>
        <p:pic>
          <p:nvPicPr>
            <p:cNvPr id="9" name="Picture 2" descr="http://files.softicons.com/download/computer-icons/vista-hardware-devices-icons-by-icons-land/png/256x256/HomeServer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4141" y="-423513"/>
              <a:ext cx="712633" cy="712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http://files.softicons.com/download/computer-icons/vista-hardware-devices-icons-by-icons-land/png/256x256/HomeServer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4998" y="-645961"/>
              <a:ext cx="712633" cy="712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http://files.softicons.com/download/computer-icons/vista-hardware-devices-icons-by-icons-land/png/256x256/HomeServer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6222" y="-247759"/>
              <a:ext cx="712633" cy="712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http://files.softicons.com/download/computer-icons/vista-hardware-devices-icons-by-icons-land/png/256x256/HomeServer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1882" y="-460720"/>
              <a:ext cx="1254610" cy="12546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24"/>
          <p:cNvGrpSpPr/>
          <p:nvPr/>
        </p:nvGrpSpPr>
        <p:grpSpPr>
          <a:xfrm>
            <a:off x="6068337" y="4476408"/>
            <a:ext cx="1097658" cy="1040932"/>
            <a:chOff x="5619564" y="1846349"/>
            <a:chExt cx="1616346" cy="1532814"/>
          </a:xfrm>
        </p:grpSpPr>
        <p:sp>
          <p:nvSpPr>
            <p:cNvPr id="14" name="Rectangle 13"/>
            <p:cNvSpPr/>
            <p:nvPr/>
          </p:nvSpPr>
          <p:spPr>
            <a:xfrm>
              <a:off x="5619564" y="2948276"/>
              <a:ext cx="1616346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1200"/>
                </a:spcAft>
                <a:buClr>
                  <a:schemeClr val="accent1">
                    <a:lumMod val="60000"/>
                    <a:lumOff val="40000"/>
                  </a:schemeClr>
                </a:buClr>
              </a:pPr>
              <a:r>
                <a:rPr lang="en-US" sz="1100" dirty="0" smtClean="0">
                  <a:solidFill>
                    <a:srgbClr val="5F5F5F"/>
                  </a:solidFill>
                  <a:latin typeface="Calibri"/>
                  <a:cs typeface="Calibri"/>
                </a:rPr>
                <a:t>Installed</a:t>
              </a:r>
              <a:br>
                <a:rPr lang="en-US" sz="1100" dirty="0" smtClean="0">
                  <a:solidFill>
                    <a:srgbClr val="5F5F5F"/>
                  </a:solidFill>
                  <a:latin typeface="Calibri"/>
                  <a:cs typeface="Calibri"/>
                </a:rPr>
              </a:br>
              <a:r>
                <a:rPr lang="en-US" sz="1100" dirty="0" smtClean="0">
                  <a:solidFill>
                    <a:srgbClr val="5F5F5F"/>
                  </a:solidFill>
                  <a:latin typeface="Calibri"/>
                  <a:cs typeface="Calibri"/>
                </a:rPr>
                <a:t>Software</a:t>
              </a:r>
              <a:endParaRPr lang="en-US" sz="1100" dirty="0">
                <a:solidFill>
                  <a:srgbClr val="5F5F5F"/>
                </a:solidFill>
                <a:latin typeface="Calibri"/>
                <a:cs typeface="Calibri"/>
              </a:endParaRPr>
            </a:p>
          </p:txBody>
        </p:sp>
        <p:pic>
          <p:nvPicPr>
            <p:cNvPr id="15" name="Picture 8" descr="http://www.gwayprint.com/images/resources/software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30825" y="1846349"/>
              <a:ext cx="1017890" cy="10615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2"/>
          <p:cNvGrpSpPr/>
          <p:nvPr/>
        </p:nvGrpSpPr>
        <p:grpSpPr>
          <a:xfrm>
            <a:off x="2554432" y="4599212"/>
            <a:ext cx="1090688" cy="869652"/>
            <a:chOff x="2463567" y="1444574"/>
            <a:chExt cx="2032933" cy="1620944"/>
          </a:xfrm>
        </p:grpSpPr>
        <p:sp>
          <p:nvSpPr>
            <p:cNvPr id="17" name="Rectangle 16"/>
            <p:cNvSpPr/>
            <p:nvPr/>
          </p:nvSpPr>
          <p:spPr>
            <a:xfrm>
              <a:off x="2463567" y="2734379"/>
              <a:ext cx="2032933" cy="3311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1200"/>
                </a:spcAft>
                <a:buClr>
                  <a:schemeClr val="accent1">
                    <a:lumMod val="60000"/>
                    <a:lumOff val="40000"/>
                  </a:schemeClr>
                </a:buClr>
              </a:pPr>
              <a:r>
                <a:rPr lang="en-US" sz="1100" dirty="0" smtClean="0">
                  <a:solidFill>
                    <a:srgbClr val="5F5F5F"/>
                  </a:solidFill>
                  <a:latin typeface="Calibri"/>
                  <a:cs typeface="Calibri"/>
                </a:rPr>
                <a:t>Vulnerabilities</a:t>
              </a:r>
              <a:endParaRPr lang="en-US" sz="1100" dirty="0">
                <a:solidFill>
                  <a:srgbClr val="5F5F5F"/>
                </a:solidFill>
                <a:latin typeface="Calibri"/>
                <a:cs typeface="Calibri"/>
              </a:endParaRPr>
            </a:p>
          </p:txBody>
        </p:sp>
        <p:pic>
          <p:nvPicPr>
            <p:cNvPr id="18" name="Picture 4" descr="http://en.opensuse.org/images/3/3b/Icon-warning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2135" y="1694642"/>
              <a:ext cx="584847" cy="584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http://en.opensuse.org/images/3/3b/Icon-warning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4558" y="1641866"/>
              <a:ext cx="1169694" cy="11696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4" descr="http://en.opensuse.org/images/3/3b/Icon-warning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2735" y="1444574"/>
              <a:ext cx="584847" cy="584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1" name="Group 16"/>
          <p:cNvGrpSpPr/>
          <p:nvPr/>
        </p:nvGrpSpPr>
        <p:grpSpPr>
          <a:xfrm>
            <a:off x="4427893" y="4639515"/>
            <a:ext cx="1178528" cy="991794"/>
            <a:chOff x="4651883" y="1330015"/>
            <a:chExt cx="2032933" cy="1710822"/>
          </a:xfrm>
        </p:grpSpPr>
        <p:sp>
          <p:nvSpPr>
            <p:cNvPr id="22" name="Rectangle 21"/>
            <p:cNvSpPr/>
            <p:nvPr/>
          </p:nvSpPr>
          <p:spPr>
            <a:xfrm>
              <a:off x="4651883" y="2734379"/>
              <a:ext cx="2032933" cy="3064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1200"/>
                </a:spcAft>
                <a:buClr>
                  <a:schemeClr val="accent1">
                    <a:lumMod val="60000"/>
                    <a:lumOff val="40000"/>
                  </a:schemeClr>
                </a:buClr>
              </a:pPr>
              <a:r>
                <a:rPr lang="en-US" sz="1100" dirty="0" smtClean="0">
                  <a:solidFill>
                    <a:srgbClr val="5F5F5F"/>
                  </a:solidFill>
                  <a:latin typeface="Calibri"/>
                  <a:cs typeface="Calibri"/>
                </a:rPr>
                <a:t>Open Ports</a:t>
              </a:r>
              <a:endParaRPr lang="en-US" sz="1100" dirty="0">
                <a:solidFill>
                  <a:srgbClr val="5F5F5F"/>
                </a:solidFill>
                <a:latin typeface="Calibri"/>
                <a:cs typeface="Calibri"/>
              </a:endParaRPr>
            </a:p>
          </p:txBody>
        </p:sp>
        <p:pic>
          <p:nvPicPr>
            <p:cNvPr id="23" name="Picture 6" descr="http://arnog.github.io/ttwf/assets/web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3680" y="1599457"/>
              <a:ext cx="1450555" cy="1160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6" descr="http://arnog.github.io/ttwf/assets/web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8372" y="1589582"/>
              <a:ext cx="762609" cy="610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6" descr="http://arnog.github.io/ttwf/assets/web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24399" y="1330015"/>
              <a:ext cx="725278" cy="5802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6" descr="http://arnog.github.io/ttwf/assets/web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87038" y="1997170"/>
              <a:ext cx="762609" cy="6100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Group 23"/>
          <p:cNvGrpSpPr/>
          <p:nvPr/>
        </p:nvGrpSpPr>
        <p:grpSpPr>
          <a:xfrm>
            <a:off x="6420255" y="5585320"/>
            <a:ext cx="1013708" cy="890095"/>
            <a:chOff x="5013818" y="2660105"/>
            <a:chExt cx="2032933" cy="1785035"/>
          </a:xfrm>
        </p:grpSpPr>
        <p:pic>
          <p:nvPicPr>
            <p:cNvPr id="28" name="Picture 10" descr="http://evento.tbaglobal.com/images/ssl-icon1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8447" y="2660105"/>
              <a:ext cx="1428750" cy="142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Rectangle 28"/>
            <p:cNvSpPr/>
            <p:nvPr/>
          </p:nvSpPr>
          <p:spPr>
            <a:xfrm>
              <a:off x="5013818" y="4088855"/>
              <a:ext cx="2032933" cy="3562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1200"/>
                </a:spcAft>
                <a:buClr>
                  <a:schemeClr val="accent1">
                    <a:lumMod val="60000"/>
                    <a:lumOff val="40000"/>
                  </a:schemeClr>
                </a:buClr>
              </a:pPr>
              <a:r>
                <a:rPr lang="en-US" sz="1100" dirty="0" smtClean="0">
                  <a:solidFill>
                    <a:srgbClr val="5F5F5F"/>
                  </a:solidFill>
                  <a:latin typeface="Calibri"/>
                  <a:cs typeface="Calibri"/>
                </a:rPr>
                <a:t>SSL Certificates</a:t>
              </a:r>
              <a:endParaRPr lang="en-US" sz="1100" dirty="0">
                <a:solidFill>
                  <a:srgbClr val="5F5F5F"/>
                </a:solidFill>
                <a:latin typeface="Calibri"/>
                <a:cs typeface="Calibri"/>
              </a:endParaRPr>
            </a:p>
          </p:txBody>
        </p:sp>
      </p:grpSp>
      <p:grpSp>
        <p:nvGrpSpPr>
          <p:cNvPr id="30" name="Group 9"/>
          <p:cNvGrpSpPr/>
          <p:nvPr/>
        </p:nvGrpSpPr>
        <p:grpSpPr>
          <a:xfrm>
            <a:off x="2216099" y="5846932"/>
            <a:ext cx="1090688" cy="929411"/>
            <a:chOff x="2472839" y="3555354"/>
            <a:chExt cx="1090688" cy="929411"/>
          </a:xfrm>
        </p:grpSpPr>
        <p:sp>
          <p:nvSpPr>
            <p:cNvPr id="31" name="Rectangle 30"/>
            <p:cNvSpPr/>
            <p:nvPr/>
          </p:nvSpPr>
          <p:spPr>
            <a:xfrm>
              <a:off x="2472839" y="4223155"/>
              <a:ext cx="1090688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1200"/>
                </a:spcAft>
                <a:buClr>
                  <a:schemeClr val="accent1">
                    <a:lumMod val="60000"/>
                    <a:lumOff val="40000"/>
                  </a:schemeClr>
                </a:buClr>
              </a:pPr>
              <a:r>
                <a:rPr lang="en-US" sz="1100" dirty="0" smtClean="0">
                  <a:solidFill>
                    <a:srgbClr val="5F5F5F"/>
                  </a:solidFill>
                  <a:latin typeface="Calibri"/>
                  <a:cs typeface="Calibri"/>
                </a:rPr>
                <a:t>Web App Bugs</a:t>
              </a:r>
              <a:endParaRPr lang="en-US" sz="1100" dirty="0">
                <a:solidFill>
                  <a:srgbClr val="5F5F5F"/>
                </a:solidFill>
                <a:latin typeface="Calibri"/>
                <a:cs typeface="Calibri"/>
              </a:endParaRPr>
            </a:p>
          </p:txBody>
        </p:sp>
        <p:pic>
          <p:nvPicPr>
            <p:cNvPr id="32" name="Picture 2" descr="http://icons.iconarchive.com/icons/umut-pulat/tulliana-2/128/bug-icon.pn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7625" y="3555354"/>
              <a:ext cx="781115" cy="781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Group 8"/>
          <p:cNvGrpSpPr/>
          <p:nvPr/>
        </p:nvGrpSpPr>
        <p:grpSpPr>
          <a:xfrm>
            <a:off x="3422284" y="5580418"/>
            <a:ext cx="1178528" cy="891566"/>
            <a:chOff x="4404245" y="3542819"/>
            <a:chExt cx="1178528" cy="891566"/>
          </a:xfrm>
        </p:grpSpPr>
        <p:sp>
          <p:nvSpPr>
            <p:cNvPr id="34" name="Rectangle 33"/>
            <p:cNvSpPr/>
            <p:nvPr/>
          </p:nvSpPr>
          <p:spPr>
            <a:xfrm>
              <a:off x="4404245" y="4172775"/>
              <a:ext cx="1178528" cy="2616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1200"/>
                </a:spcAft>
                <a:buClr>
                  <a:schemeClr val="accent1">
                    <a:lumMod val="60000"/>
                    <a:lumOff val="40000"/>
                  </a:schemeClr>
                </a:buClr>
              </a:pPr>
              <a:r>
                <a:rPr lang="en-US" sz="1100" dirty="0" smtClean="0">
                  <a:solidFill>
                    <a:srgbClr val="5F5F5F"/>
                  </a:solidFill>
                  <a:latin typeface="Calibri"/>
                  <a:cs typeface="Calibri"/>
                </a:rPr>
                <a:t>Malware</a:t>
              </a:r>
              <a:endParaRPr lang="en-US" sz="1100" dirty="0">
                <a:solidFill>
                  <a:srgbClr val="5F5F5F"/>
                </a:solidFill>
                <a:latin typeface="Calibri"/>
                <a:cs typeface="Calibri"/>
              </a:endParaRPr>
            </a:p>
          </p:txBody>
        </p:sp>
        <p:pic>
          <p:nvPicPr>
            <p:cNvPr id="35" name="Picture 4" descr="http://icons.iconarchive.com/icons/deleket/malware/256/Malware-icon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2086" y="3542819"/>
              <a:ext cx="662846" cy="662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Group 7"/>
          <p:cNvGrpSpPr/>
          <p:nvPr/>
        </p:nvGrpSpPr>
        <p:grpSpPr>
          <a:xfrm>
            <a:off x="5000772" y="5725382"/>
            <a:ext cx="1178528" cy="1164589"/>
            <a:chOff x="5933100" y="3535620"/>
            <a:chExt cx="1178528" cy="1164589"/>
          </a:xfrm>
        </p:grpSpPr>
        <p:sp>
          <p:nvSpPr>
            <p:cNvPr id="37" name="Rectangle 36"/>
            <p:cNvSpPr/>
            <p:nvPr/>
          </p:nvSpPr>
          <p:spPr>
            <a:xfrm>
              <a:off x="5933100" y="4269322"/>
              <a:ext cx="1178528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  <a:spcAft>
                  <a:spcPts val="1200"/>
                </a:spcAft>
                <a:buClr>
                  <a:schemeClr val="accent1">
                    <a:lumMod val="60000"/>
                    <a:lumOff val="40000"/>
                  </a:schemeClr>
                </a:buClr>
              </a:pPr>
              <a:r>
                <a:rPr lang="en-US" sz="1100" dirty="0" smtClean="0">
                  <a:solidFill>
                    <a:srgbClr val="5F5F5F"/>
                  </a:solidFill>
                  <a:latin typeface="Calibri"/>
                  <a:cs typeface="Calibri"/>
                </a:rPr>
                <a:t>Compliance and Configuration</a:t>
              </a:r>
              <a:endParaRPr lang="en-US" sz="1100" dirty="0">
                <a:solidFill>
                  <a:srgbClr val="5F5F5F"/>
                </a:solidFill>
                <a:latin typeface="Calibri"/>
                <a:cs typeface="Calibri"/>
              </a:endParaRPr>
            </a:p>
          </p:txBody>
        </p:sp>
        <p:pic>
          <p:nvPicPr>
            <p:cNvPr id="38" name="Picture 6" descr="https://d1c89u3l4un8xv.cloudfront.net/compliancelanding_icon.png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5014" y="3535620"/>
              <a:ext cx="734701" cy="921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0" name="Content Placeholder 4"/>
          <p:cNvSpPr>
            <a:spLocks noGrp="1"/>
          </p:cNvSpPr>
          <p:nvPr>
            <p:ph idx="1"/>
          </p:nvPr>
        </p:nvSpPr>
        <p:spPr>
          <a:xfrm>
            <a:off x="500146" y="1482844"/>
            <a:ext cx="8052559" cy="3077766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anchor="t" anchorCtr="0" compatLnSpc="1">
            <a:prstTxWarp prst="textNoShape">
              <a:avLst/>
            </a:prstTxWarp>
          </a:bodyPr>
          <a:lstStyle/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Scanning and Managing </a:t>
            </a:r>
            <a:r>
              <a:rPr lang="en-US" sz="2800" dirty="0" smtClean="0">
                <a:solidFill>
                  <a:srgbClr val="5F5F5F"/>
                </a:solidFill>
                <a:latin typeface="Calibri"/>
                <a:cs typeface="Calibri"/>
              </a:rPr>
              <a:t>100,000+</a:t>
            </a: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 assets is not uncommon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We scan for </a:t>
            </a:r>
            <a:r>
              <a:rPr lang="en-US" sz="2800" dirty="0" smtClean="0">
                <a:solidFill>
                  <a:srgbClr val="5F5F5F"/>
                </a:solidFill>
                <a:latin typeface="Calibri"/>
                <a:cs typeface="Calibri"/>
              </a:rPr>
              <a:t>over 16,000</a:t>
            </a: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 vulnerabilities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We collect </a:t>
            </a:r>
            <a:r>
              <a:rPr lang="en-US" sz="2800" dirty="0" smtClean="0">
                <a:solidFill>
                  <a:srgbClr val="5F5F5F"/>
                </a:solidFill>
                <a:latin typeface="Calibri"/>
                <a:cs typeface="Calibri"/>
              </a:rPr>
              <a:t>far more data</a:t>
            </a: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 than just vulnerabilities </a:t>
            </a:r>
            <a:b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</a:b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	</a:t>
            </a:r>
            <a:r>
              <a:rPr lang="en-US" sz="1600" b="0" dirty="0" smtClean="0">
                <a:solidFill>
                  <a:srgbClr val="5F5F5F"/>
                </a:solidFill>
                <a:latin typeface="Calibri"/>
                <a:cs typeface="Calibri"/>
              </a:rPr>
              <a:t>(ports, services, software, configuration, policy, etc.)</a:t>
            </a:r>
            <a:endParaRPr lang="en-US" sz="2000" b="0" dirty="0" smtClean="0">
              <a:solidFill>
                <a:srgbClr val="5F5F5F"/>
              </a:solidFill>
              <a:latin typeface="Calibri"/>
              <a:cs typeface="Calibri"/>
            </a:endParaRP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There are </a:t>
            </a:r>
            <a:r>
              <a:rPr lang="en-US" sz="2800" dirty="0" smtClean="0">
                <a:solidFill>
                  <a:srgbClr val="5F5F5F"/>
                </a:solidFill>
                <a:latin typeface="Calibri"/>
                <a:cs typeface="Calibri"/>
              </a:rPr>
              <a:t>non-host </a:t>
            </a: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elements, like SSL certificate information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None/>
            </a:pP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This produces a </a:t>
            </a:r>
            <a:r>
              <a:rPr lang="en-US" sz="2800" dirty="0" smtClean="0">
                <a:solidFill>
                  <a:srgbClr val="5F5F5F"/>
                </a:solidFill>
                <a:latin typeface="Calibri"/>
                <a:cs typeface="Calibri"/>
              </a:rPr>
              <a:t>very large data set</a:t>
            </a: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, which is constantly updating</a:t>
            </a:r>
          </a:p>
        </p:txBody>
      </p:sp>
    </p:spTree>
    <p:extLst>
      <p:ext uri="{BB962C8B-B14F-4D97-AF65-F5344CB8AC3E}">
        <p14:creationId xmlns:p14="http://schemas.microsoft.com/office/powerpoint/2010/main" val="342840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>
                <a:solidFill>
                  <a:srgbClr val="1439B9"/>
                </a:solidFill>
                <a:latin typeface="Calibri"/>
                <a:cs typeface="Calibri"/>
              </a:rPr>
              <a:t>4</a:t>
            </a: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-What about Continuous Monitoring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A new approach is required …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657862" y="1431677"/>
            <a:ext cx="588110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</a:pPr>
            <a:r>
              <a:rPr lang="en-US" sz="3200" dirty="0" smtClean="0">
                <a:solidFill>
                  <a:srgbClr val="5F5F5F"/>
                </a:solidFill>
                <a:latin typeface="Calibri"/>
                <a:cs typeface="Calibri"/>
              </a:rPr>
              <a:t>Ok, so </a:t>
            </a:r>
            <a:r>
              <a:rPr lang="en-US" sz="4400" b="1" dirty="0" smtClean="0">
                <a:solidFill>
                  <a:srgbClr val="5F5F5F"/>
                </a:solidFill>
                <a:latin typeface="Calibri"/>
                <a:cs typeface="Calibri"/>
              </a:rPr>
              <a:t>what is </a:t>
            </a:r>
            <a:r>
              <a:rPr lang="en-US" sz="4400" b="1" i="1" dirty="0" smtClean="0">
                <a:solidFill>
                  <a:srgbClr val="5F5F5F"/>
                </a:solidFill>
                <a:latin typeface="Calibri"/>
                <a:cs typeface="Calibri"/>
              </a:rPr>
              <a:t>interesting </a:t>
            </a:r>
            <a:r>
              <a:rPr lang="en-US" sz="3200" dirty="0" smtClean="0">
                <a:solidFill>
                  <a:srgbClr val="5F5F5F"/>
                </a:solidFill>
                <a:latin typeface="Calibri"/>
                <a:cs typeface="Calibri"/>
              </a:rPr>
              <a:t>and what is not?</a:t>
            </a:r>
            <a:endParaRPr lang="en-US" sz="3200" dirty="0">
              <a:solidFill>
                <a:srgbClr val="5F5F5F"/>
              </a:solidFill>
              <a:latin typeface="Calibri"/>
              <a:cs typeface="Calibri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90309" y="2714356"/>
            <a:ext cx="64162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5F5F5F"/>
                </a:solidFill>
                <a:latin typeface="Calibri"/>
                <a:cs typeface="Calibri"/>
              </a:rPr>
              <a:t>Because I </a:t>
            </a:r>
            <a:r>
              <a:rPr lang="en-US" dirty="0" smtClean="0">
                <a:solidFill>
                  <a:srgbClr val="5F5F5F"/>
                </a:solidFill>
                <a:latin typeface="Calibri"/>
                <a:cs typeface="Calibri"/>
              </a:rPr>
              <a:t>really don’t want 400 billion emails in my inbox.  Please.</a:t>
            </a:r>
            <a:endParaRPr lang="en-US" dirty="0"/>
          </a:p>
        </p:txBody>
      </p:sp>
      <p:sp>
        <p:nvSpPr>
          <p:cNvPr id="7" name="Content Placeholder 4"/>
          <p:cNvSpPr txBox="1">
            <a:spLocks/>
          </p:cNvSpPr>
          <p:nvPr/>
        </p:nvSpPr>
        <p:spPr bwMode="auto">
          <a:xfrm>
            <a:off x="584814" y="3406111"/>
            <a:ext cx="8052559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rtlCol="0" anchor="t" anchorCtr="0" compatLnSpc="1">
            <a:prstTxWarp prst="textNoShape">
              <a:avLst/>
            </a:prstTxWarp>
            <a:spAutoFit/>
          </a:bodyPr>
          <a:lstStyle>
            <a:lvl1pPr marL="228600" indent="-228600" algn="l" rtl="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80000"/>
              <a:buFont typeface="Arial"/>
              <a:buChar char="•"/>
              <a:defRPr lang="en-US" sz="2200" b="1" i="0" kern="1200" baseline="0" dirty="0" smtClean="0">
                <a:solidFill>
                  <a:srgbClr val="595959"/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685800" indent="-228600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20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2pPr>
            <a:lvl3pPr marL="10842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8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3pPr>
            <a:lvl4pPr marL="15414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6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4pPr>
            <a:lvl5pPr marL="1998663" indent="-169863" algn="l" rtl="0" fontAlgn="base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Tx/>
              <a:buFont typeface="Lucida Grande"/>
              <a:buChar char="–"/>
              <a:defRPr lang="en-US" sz="1400" b="0" i="0" kern="1200" dirty="0" smtClean="0">
                <a:solidFill>
                  <a:schemeClr val="tx2"/>
                </a:solidFill>
                <a:latin typeface="Calibri" pitchFamily="34" charset="0"/>
                <a:ea typeface="+mn-ea"/>
                <a:cs typeface="Calibri" pitchFamily="34" charset="0"/>
              </a:defRPr>
            </a:lvl5pPr>
            <a:lvl6pPr marL="24558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6pPr>
            <a:lvl7pPr marL="29130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7pPr>
            <a:lvl8pPr marL="33702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8pPr>
            <a:lvl9pPr marL="3827463" indent="-169863" algn="l" rtl="0" fontAlgn="base">
              <a:lnSpc>
                <a:spcPct val="90000"/>
              </a:lnSpc>
              <a:spcBef>
                <a:spcPct val="25000"/>
              </a:spcBef>
              <a:spcAft>
                <a:spcPct val="0"/>
              </a:spcAft>
              <a:buClr>
                <a:srgbClr val="C4DBDA"/>
              </a:buClr>
              <a:buFont typeface="Arial" charset="0"/>
              <a:buChar char="–"/>
              <a:defRPr sz="1400">
                <a:solidFill>
                  <a:schemeClr val="bg1"/>
                </a:solidFill>
                <a:latin typeface="+mn-lt"/>
                <a:cs typeface="+mn-cs"/>
              </a:defRPr>
            </a:lvl9pPr>
          </a:lstStyle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GB" sz="2400" dirty="0" smtClean="0">
                <a:solidFill>
                  <a:srgbClr val="5F5F5F"/>
                </a:solidFill>
                <a:latin typeface="Calibri"/>
                <a:cs typeface="Calibri"/>
              </a:rPr>
              <a:t>Find vulnerabilities before hackers</a:t>
            </a:r>
            <a:r>
              <a:rPr lang="en-GB" sz="2400" b="0" dirty="0" smtClean="0">
                <a:solidFill>
                  <a:srgbClr val="5F5F5F"/>
                </a:solidFill>
                <a:latin typeface="Calibri"/>
                <a:cs typeface="Calibri"/>
              </a:rPr>
              <a:t>, and move from a reactive approach to a proactive one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GB" sz="2400" dirty="0" smtClean="0">
                <a:solidFill>
                  <a:srgbClr val="5F5F5F"/>
                </a:solidFill>
                <a:latin typeface="Calibri"/>
                <a:cs typeface="Calibri"/>
              </a:rPr>
              <a:t>Proactively identify threats and unplanned changes </a:t>
            </a:r>
            <a:r>
              <a:rPr lang="en-GB" sz="2400" b="0" dirty="0" smtClean="0">
                <a:solidFill>
                  <a:srgbClr val="5F5F5F"/>
                </a:solidFill>
                <a:latin typeface="Calibri"/>
                <a:cs typeface="Calibri"/>
              </a:rPr>
              <a:t>on the Internet facing equipments, their environments in the cloud and Web applications, before launching of attacks by hackers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GB" sz="2400" dirty="0" smtClean="0">
                <a:solidFill>
                  <a:srgbClr val="5F5F5F"/>
                </a:solidFill>
                <a:latin typeface="Calibri"/>
                <a:cs typeface="Calibri"/>
              </a:rPr>
              <a:t>Send immediate alerts for anomalies and changes </a:t>
            </a:r>
            <a:r>
              <a:rPr lang="en-GB" sz="2400" b="0" dirty="0" smtClean="0">
                <a:solidFill>
                  <a:srgbClr val="5F5F5F"/>
                </a:solidFill>
                <a:latin typeface="Calibri"/>
                <a:cs typeface="Calibri"/>
              </a:rPr>
              <a:t>that could expose the company to cyber attacks</a:t>
            </a:r>
          </a:p>
        </p:txBody>
      </p:sp>
    </p:spTree>
    <p:extLst>
      <p:ext uri="{BB962C8B-B14F-4D97-AF65-F5344CB8AC3E}">
        <p14:creationId xmlns:p14="http://schemas.microsoft.com/office/powerpoint/2010/main" val="171951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s://abs.twimg.com/a/1378977615/images/resources/twitter-bird-light-bg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163" y="4642608"/>
            <a:ext cx="2215392" cy="221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>
                <a:solidFill>
                  <a:srgbClr val="1439B9"/>
                </a:solidFill>
                <a:latin typeface="Calibri"/>
                <a:cs typeface="Calibri"/>
              </a:rPr>
              <a:t>4</a:t>
            </a: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-What about Continuous Monitoring ?</a:t>
            </a:r>
          </a:p>
          <a:p>
            <a:pPr marL="114196">
              <a:spcBef>
                <a:spcPct val="0"/>
              </a:spcBef>
            </a:pPr>
            <a:r>
              <a:rPr lang="en-US" sz="3200" dirty="0" smtClean="0">
                <a:solidFill>
                  <a:srgbClr val="1439B9"/>
                </a:solidFill>
                <a:latin typeface="Calibri"/>
                <a:cs typeface="Calibri"/>
              </a:rPr>
              <a:t>A new approach is required …</a:t>
            </a:r>
            <a:endParaRPr lang="en-US" sz="3200" dirty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sp>
        <p:nvSpPr>
          <p:cNvPr id="10" name="Content Placeholder 4"/>
          <p:cNvSpPr>
            <a:spLocks noGrp="1"/>
          </p:cNvSpPr>
          <p:nvPr>
            <p:ph idx="1"/>
          </p:nvPr>
        </p:nvSpPr>
        <p:spPr>
          <a:xfrm>
            <a:off x="2138516" y="3294894"/>
            <a:ext cx="5427407" cy="2646878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anchor="t" anchorCtr="0" compatLnSpc="1">
            <a:prstTxWarp prst="textNoShape">
              <a:avLst/>
            </a:prstTxWarp>
          </a:bodyPr>
          <a:lstStyle/>
          <a:p>
            <a:pPr marL="275209" indent="-45720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2400" dirty="0" smtClean="0">
                <a:solidFill>
                  <a:srgbClr val="5F5F5F"/>
                </a:solidFill>
                <a:latin typeface="Calibri"/>
                <a:cs typeface="Calibri"/>
              </a:rPr>
              <a:t>WHERE?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 </a:t>
            </a: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Define a Perimeter</a:t>
            </a:r>
          </a:p>
          <a:p>
            <a:pPr marL="275209" indent="-45720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2400" dirty="0" smtClean="0">
                <a:solidFill>
                  <a:srgbClr val="5F5F5F"/>
                </a:solidFill>
                <a:latin typeface="Calibri"/>
                <a:cs typeface="Calibri"/>
              </a:rPr>
              <a:t>WHAT?</a:t>
            </a:r>
            <a:r>
              <a:rPr lang="en-US" sz="2000" dirty="0" smtClean="0">
                <a:solidFill>
                  <a:srgbClr val="5F5F5F"/>
                </a:solidFill>
                <a:latin typeface="Calibri"/>
                <a:cs typeface="Calibri"/>
              </a:rPr>
              <a:t> </a:t>
            </a: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Choose Event Types (and filters)</a:t>
            </a:r>
          </a:p>
          <a:p>
            <a:pPr marL="275209" indent="-45720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+mj-lt"/>
              <a:buAutoNum type="arabicPeriod"/>
            </a:pPr>
            <a:r>
              <a:rPr lang="en-US" sz="2400" dirty="0" smtClean="0">
                <a:solidFill>
                  <a:srgbClr val="5F5F5F"/>
                </a:solidFill>
                <a:latin typeface="Calibri"/>
                <a:cs typeface="Calibri"/>
              </a:rPr>
              <a:t>WHO?</a:t>
            </a:r>
            <a:r>
              <a:rPr lang="en-US" sz="2000" b="0" dirty="0" smtClean="0">
                <a:solidFill>
                  <a:srgbClr val="5F5F5F"/>
                </a:solidFill>
                <a:latin typeface="Calibri"/>
                <a:cs typeface="Calibri"/>
              </a:rPr>
              <a:t> Decide Who Gets The News</a:t>
            </a:r>
          </a:p>
          <a:p>
            <a:pPr marL="275209" indent="-45720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+mj-lt"/>
              <a:buAutoNum type="arabicPeriod"/>
            </a:pPr>
            <a:endParaRPr lang="en-US" sz="2000" b="0" dirty="0" smtClean="0">
              <a:solidFill>
                <a:srgbClr val="5F5F5F"/>
              </a:solidFill>
              <a:latin typeface="Calibri"/>
              <a:cs typeface="Calibri"/>
            </a:endParaRPr>
          </a:p>
          <a:p>
            <a:pPr marL="275209" indent="-457200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+mj-lt"/>
              <a:buAutoNum type="arabicPeriod"/>
            </a:pPr>
            <a:endParaRPr lang="en-US" sz="2000" b="0" dirty="0" smtClean="0">
              <a:solidFill>
                <a:srgbClr val="5F5F5F"/>
              </a:solidFill>
              <a:latin typeface="Calibri"/>
              <a:cs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36635" y="1772225"/>
            <a:ext cx="58811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</a:pPr>
            <a:r>
              <a:rPr lang="en-US" sz="4000" b="1" dirty="0" smtClean="0">
                <a:solidFill>
                  <a:srgbClr val="005FCE"/>
                </a:solidFill>
                <a:latin typeface="Calibri"/>
                <a:cs typeface="Calibri"/>
              </a:rPr>
              <a:t>Follow </a:t>
            </a:r>
            <a:r>
              <a:rPr lang="en-US" sz="3200" dirty="0" smtClean="0">
                <a:solidFill>
                  <a:srgbClr val="005FCE"/>
                </a:solidFill>
                <a:latin typeface="Calibri"/>
                <a:cs typeface="Calibri"/>
              </a:rPr>
              <a:t>the</a:t>
            </a:r>
            <a:r>
              <a:rPr lang="en-US" sz="3200" b="1" dirty="0" smtClean="0">
                <a:solidFill>
                  <a:srgbClr val="005FCE"/>
                </a:solidFill>
                <a:latin typeface="Calibri"/>
                <a:cs typeface="Calibri"/>
              </a:rPr>
              <a:t> </a:t>
            </a:r>
            <a:r>
              <a:rPr lang="en-US" sz="4000" b="1" dirty="0" smtClean="0">
                <a:solidFill>
                  <a:srgbClr val="005FCE"/>
                </a:solidFill>
                <a:latin typeface="Calibri"/>
                <a:cs typeface="Calibri"/>
              </a:rPr>
              <a:t>interesting </a:t>
            </a:r>
            <a:r>
              <a:rPr lang="en-US" sz="3200" dirty="0" smtClean="0">
                <a:solidFill>
                  <a:srgbClr val="005FCE"/>
                </a:solidFill>
                <a:latin typeface="Calibri"/>
                <a:cs typeface="Calibri"/>
              </a:rPr>
              <a:t>information, </a:t>
            </a:r>
            <a:r>
              <a:rPr lang="en-US" sz="4000" b="1" dirty="0" smtClean="0">
                <a:solidFill>
                  <a:srgbClr val="005FCE"/>
                </a:solidFill>
                <a:latin typeface="Calibri"/>
                <a:cs typeface="Calibri"/>
              </a:rPr>
              <a:t>ignore </a:t>
            </a:r>
            <a:r>
              <a:rPr lang="en-US" sz="3200" dirty="0" smtClean="0">
                <a:solidFill>
                  <a:srgbClr val="005FCE"/>
                </a:solidFill>
                <a:latin typeface="Calibri"/>
                <a:cs typeface="Calibri"/>
              </a:rPr>
              <a:t>the</a:t>
            </a:r>
            <a:r>
              <a:rPr lang="en-US" sz="3200" b="1" dirty="0" smtClean="0">
                <a:solidFill>
                  <a:srgbClr val="005FCE"/>
                </a:solidFill>
                <a:latin typeface="Calibri"/>
                <a:cs typeface="Calibri"/>
              </a:rPr>
              <a:t> </a:t>
            </a:r>
            <a:r>
              <a:rPr lang="en-US" sz="4000" b="1" dirty="0" smtClean="0">
                <a:solidFill>
                  <a:srgbClr val="005FCE"/>
                </a:solidFill>
                <a:latin typeface="Calibri"/>
                <a:cs typeface="Calibri"/>
              </a:rPr>
              <a:t>noise</a:t>
            </a:r>
            <a:endParaRPr lang="en-US" sz="3200" dirty="0">
              <a:solidFill>
                <a:srgbClr val="005FCE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10989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dirty="0" smtClean="0">
                <a:latin typeface="Calibri"/>
                <a:cs typeface="Calibri"/>
              </a:rPr>
              <a:t>Conclusion</a:t>
            </a:r>
            <a:endParaRPr lang="en-US" sz="4000" dirty="0">
              <a:latin typeface="Calibri"/>
              <a:cs typeface="Calibri"/>
            </a:endParaRPr>
          </a:p>
        </p:txBody>
      </p:sp>
      <p:sp>
        <p:nvSpPr>
          <p:cNvPr id="39" name="Content Placeholder 4"/>
          <p:cNvSpPr>
            <a:spLocks noGrp="1"/>
          </p:cNvSpPr>
          <p:nvPr>
            <p:ph idx="1"/>
          </p:nvPr>
        </p:nvSpPr>
        <p:spPr>
          <a:xfrm>
            <a:off x="423945" y="1210907"/>
            <a:ext cx="8402555" cy="6063197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anchor="t" anchorCtr="0" compatLnSpc="1">
            <a:prstTxWarp prst="textNoShape">
              <a:avLst/>
            </a:prstTxWarp>
          </a:bodyPr>
          <a:lstStyle/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A new paradigm for security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Develop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a strategy for implementation and follow it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Focus on the controls first and vendors second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Automate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processes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to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address security with efficiency, reliability and </a:t>
            </a: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scalability</a:t>
            </a:r>
          </a:p>
          <a:p>
            <a:pPr marL="557784" lvl="1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dirty="0">
                <a:solidFill>
                  <a:srgbClr val="5F5F5F"/>
                </a:solidFill>
                <a:latin typeface="Calibri"/>
                <a:cs typeface="Calibri"/>
              </a:rPr>
              <a:t>Detection of new machines and vulns within 24 hours</a:t>
            </a:r>
          </a:p>
          <a:p>
            <a:pPr marL="557784" lvl="1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dirty="0">
                <a:solidFill>
                  <a:srgbClr val="5F5F5F"/>
                </a:solidFill>
                <a:latin typeface="Calibri"/>
                <a:cs typeface="Calibri"/>
              </a:rPr>
              <a:t>Remediation within 48-72 </a:t>
            </a:r>
            <a:r>
              <a:rPr lang="en-US" dirty="0" smtClean="0">
                <a:solidFill>
                  <a:srgbClr val="5F5F5F"/>
                </a:solidFill>
                <a:latin typeface="Calibri"/>
                <a:cs typeface="Calibri"/>
              </a:rPr>
              <a:t>hours</a:t>
            </a:r>
            <a:endParaRPr lang="en-US" sz="2400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 smtClean="0">
                <a:solidFill>
                  <a:srgbClr val="5F5F5F"/>
                </a:solidFill>
                <a:latin typeface="Calibri"/>
                <a:cs typeface="Calibri"/>
              </a:rPr>
              <a:t>Provide </a:t>
            </a: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common metrics allowing all stakeholders to objectively evaluate and adjust security measures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Put the organization in charge by using knowledge of actual attacks to build effective defenses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400" b="0" dirty="0">
                <a:solidFill>
                  <a:srgbClr val="5F5F5F"/>
                </a:solidFill>
                <a:latin typeface="Calibri"/>
                <a:cs typeface="Calibri"/>
              </a:rPr>
              <a:t>Master the art of influence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endParaRPr lang="en-US" sz="2400" b="0" dirty="0" smtClean="0">
              <a:solidFill>
                <a:srgbClr val="5F5F5F"/>
              </a:solidFill>
              <a:latin typeface="Calibri"/>
              <a:cs typeface="Calibri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FEEC5748-FAC7-450D-927B-27CF11BC6A8E}" type="slidenum">
              <a:rPr lang="en-US" smtClean="0">
                <a:latin typeface="Calibri" pitchFamily="34" charset="0"/>
                <a:cs typeface="Calibri" pitchFamily="34" charset="0"/>
              </a:rPr>
              <a:pPr algn="r"/>
              <a:t>29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3308" y="1498594"/>
            <a:ext cx="1782852" cy="11684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082703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FEEC5748-FAC7-450D-927B-27CF11BC6A8E}" type="slidenum">
              <a:rPr lang="en-US" smtClean="0">
                <a:latin typeface="Calibri" pitchFamily="34" charset="0"/>
                <a:cs typeface="Calibri" pitchFamily="34" charset="0"/>
              </a:rPr>
              <a:pPr algn="r"/>
              <a:t>3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Image 1" descr="Capture d’écran 2014-03-13 à 10.17.3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858" y="1635720"/>
            <a:ext cx="8269891" cy="348205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8554" y="5469469"/>
            <a:ext cx="4013199" cy="592666"/>
          </a:xfrm>
          <a:prstGeom prst="rect">
            <a:avLst/>
          </a:prstGeom>
        </p:spPr>
        <p:txBody>
          <a:bodyPr wrap="square" lIns="81994" tIns="40995" rIns="81994" bIns="40995">
            <a:normAutofit fontScale="77500" lnSpcReduction="20000"/>
          </a:bodyPr>
          <a:lstStyle/>
          <a:p>
            <a:pPr marL="409955" lvl="1">
              <a:lnSpc>
                <a:spcPts val="2369"/>
              </a:lnSpc>
            </a:pPr>
            <a:r>
              <a:rPr lang="fr-FR" altLang="zh-CN" sz="1600" b="1" i="1" dirty="0" smtClean="0">
                <a:solidFill>
                  <a:srgbClr val="595959"/>
                </a:solidFill>
                <a:latin typeface="Calibri"/>
                <a:cs typeface="Calibri"/>
              </a:rPr>
              <a:t>* NIST National Institute of Standards and Technology </a:t>
            </a:r>
          </a:p>
          <a:p>
            <a:pPr marL="409955" lvl="1">
              <a:lnSpc>
                <a:spcPts val="2369"/>
              </a:lnSpc>
            </a:pPr>
            <a:endParaRPr lang="fr-FR" sz="1600" dirty="0" smtClean="0">
              <a:solidFill>
                <a:srgbClr val="595959"/>
              </a:solidFill>
              <a:latin typeface="Calibri"/>
              <a:cs typeface="Calibri"/>
            </a:endParaRPr>
          </a:p>
          <a:p>
            <a:pPr marL="409955" lvl="1">
              <a:lnSpc>
                <a:spcPts val="2369"/>
              </a:lnSpc>
            </a:pPr>
            <a:endParaRPr lang="fr-FR" sz="1600" dirty="0" smtClean="0">
              <a:solidFill>
                <a:srgbClr val="595959"/>
              </a:solidFill>
              <a:latin typeface="Calibri"/>
              <a:cs typeface="Calibri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fr-FR" sz="4000" dirty="0">
                <a:solidFill>
                  <a:srgbClr val="1439B9"/>
                </a:solidFill>
                <a:latin typeface="Calibri"/>
                <a:cs typeface="Calibri"/>
              </a:rPr>
              <a:t>B</a:t>
            </a:r>
            <a:r>
              <a:rPr lang="fr-FR" sz="4000" dirty="0" smtClean="0">
                <a:solidFill>
                  <a:srgbClr val="1439B9"/>
                </a:solidFill>
                <a:latin typeface="Calibri"/>
                <a:cs typeface="Calibri"/>
              </a:rPr>
              <a:t>ig picture of Continuous Monitoring …</a:t>
            </a: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2666697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0" dirty="0" smtClean="0"/>
              <a:t>QualysGuard and ETSI ISI mapping</a:t>
            </a:r>
            <a:endParaRPr lang="en-US" b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30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Image 5" descr="Capture d’écran 2014-04-28 à 11.11.1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57026"/>
            <a:ext cx="8381999" cy="5201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84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0" dirty="0" smtClean="0"/>
              <a:t>CAG and QualysGuard capabilities</a:t>
            </a:r>
            <a:endParaRPr lang="en-US" b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31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Image 2" descr="Capture d’écran 2013-02-27 à 14.14.4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36" y="1090959"/>
            <a:ext cx="8034530" cy="488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7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867" y="1517397"/>
            <a:ext cx="5408331" cy="4774353"/>
          </a:xfr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en-US" sz="4000" dirty="0" smtClean="0">
                <a:solidFill>
                  <a:srgbClr val="1439B9"/>
                </a:solidFill>
                <a:latin typeface="Calibri"/>
                <a:cs typeface="Calibri"/>
              </a:rPr>
              <a:t>Deploy freely the 4 Top Critical Controls</a:t>
            </a:r>
          </a:p>
          <a:p>
            <a:pPr marL="114196">
              <a:spcBef>
                <a:spcPct val="0"/>
              </a:spcBef>
            </a:pPr>
            <a:r>
              <a:rPr lang="en-US" sz="2400" dirty="0">
                <a:solidFill>
                  <a:srgbClr val="1439B9"/>
                </a:solidFill>
                <a:latin typeface="Calibri"/>
                <a:cs typeface="Calibri"/>
              </a:rPr>
              <a:t>https://</a:t>
            </a:r>
            <a:r>
              <a:rPr lang="en-US" sz="2400" dirty="0" err="1">
                <a:solidFill>
                  <a:srgbClr val="1439B9"/>
                </a:solidFill>
                <a:latin typeface="Calibri"/>
                <a:cs typeface="Calibri"/>
              </a:rPr>
              <a:t>www.qualys.com</a:t>
            </a:r>
            <a:r>
              <a:rPr lang="en-US" sz="2400" dirty="0">
                <a:solidFill>
                  <a:srgbClr val="1439B9"/>
                </a:solidFill>
                <a:latin typeface="Calibri"/>
                <a:cs typeface="Calibri"/>
              </a:rPr>
              <a:t>/forms/top-4-security-controls/</a:t>
            </a:r>
            <a:endParaRPr lang="en-US" sz="24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659943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apture d’écran 2013-04-03 à 10.46.0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603" y="248086"/>
            <a:ext cx="5857547" cy="5316313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16330" y="5887186"/>
            <a:ext cx="90276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http://</a:t>
            </a:r>
            <a:r>
              <a:rPr lang="fr-FR" dirty="0" err="1">
                <a:solidFill>
                  <a:schemeClr val="tx2">
                    <a:lumMod val="75000"/>
                  </a:schemeClr>
                </a:solidFill>
              </a:rPr>
              <a:t>www.qualys.com</a:t>
            </a: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fr-FR" dirty="0" err="1">
                <a:solidFill>
                  <a:schemeClr val="tx2">
                    <a:lumMod val="75000"/>
                  </a:schemeClr>
                </a:solidFill>
              </a:rPr>
              <a:t>forms</a:t>
            </a: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/</a:t>
            </a:r>
            <a:r>
              <a:rPr lang="fr-FR" dirty="0" err="1">
                <a:solidFill>
                  <a:schemeClr val="tx2">
                    <a:lumMod val="75000"/>
                  </a:schemeClr>
                </a:solidFill>
              </a:rPr>
              <a:t>whitepapers</a:t>
            </a:r>
            <a:r>
              <a:rPr lang="fr-FR" dirty="0">
                <a:solidFill>
                  <a:schemeClr val="tx2">
                    <a:lumMod val="75000"/>
                  </a:schemeClr>
                </a:solidFill>
              </a:rPr>
              <a:t>/automating-sans-20-critical-controls-qualysguard/</a:t>
            </a:r>
          </a:p>
        </p:txBody>
      </p:sp>
    </p:spTree>
    <p:extLst>
      <p:ext uri="{BB962C8B-B14F-4D97-AF65-F5344CB8AC3E}">
        <p14:creationId xmlns:p14="http://schemas.microsoft.com/office/powerpoint/2010/main" val="22914270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21238" y="4152900"/>
            <a:ext cx="34577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400" i="0" dirty="0" smtClean="0">
                <a:solidFill>
                  <a:srgbClr val="FFFFFF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Myriad Pro"/>
                <a:cs typeface="Myriad Pro"/>
              </a:rPr>
              <a:t>Thank You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87700" y="617472"/>
            <a:ext cx="2743199" cy="299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3542467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fr-FR" sz="4000" dirty="0" smtClean="0">
                <a:solidFill>
                  <a:srgbClr val="1439B9"/>
                </a:solidFill>
                <a:latin typeface="Calibri"/>
                <a:cs typeface="Calibri"/>
              </a:rPr>
              <a:t>A threat exploits a vulnerability …</a:t>
            </a: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9" y="6489691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4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-2624667" y="22182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b="0" i="0" dirty="0" smtClean="0">
              <a:solidFill>
                <a:schemeClr val="bg1"/>
              </a:solidFill>
              <a:latin typeface="Myriad Pro"/>
              <a:cs typeface="Myriad Pro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2953" y="4975121"/>
            <a:ext cx="2036762" cy="135784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658" y="1498540"/>
            <a:ext cx="7023100" cy="21336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303887" y="3793069"/>
            <a:ext cx="4013199" cy="592666"/>
          </a:xfrm>
          <a:prstGeom prst="rect">
            <a:avLst/>
          </a:prstGeom>
        </p:spPr>
        <p:txBody>
          <a:bodyPr wrap="square" lIns="81994" tIns="40995" rIns="81994" bIns="40995">
            <a:normAutofit/>
          </a:bodyPr>
          <a:lstStyle/>
          <a:p>
            <a:pPr marL="409955" lvl="1">
              <a:lnSpc>
                <a:spcPts val="2369"/>
              </a:lnSpc>
            </a:pPr>
            <a:r>
              <a:rPr lang="fr-FR" altLang="zh-CN" sz="1600" b="1" i="1" dirty="0" smtClean="0">
                <a:solidFill>
                  <a:srgbClr val="595959"/>
                </a:solidFill>
                <a:latin typeface="Calibri"/>
                <a:cs typeface="Calibri"/>
              </a:rPr>
              <a:t>* Source Gartner Group</a:t>
            </a:r>
          </a:p>
          <a:p>
            <a:pPr marL="409955" lvl="1">
              <a:lnSpc>
                <a:spcPts val="2369"/>
              </a:lnSpc>
            </a:pPr>
            <a:endParaRPr lang="fr-FR" sz="1600" dirty="0" smtClean="0">
              <a:solidFill>
                <a:srgbClr val="595959"/>
              </a:solidFill>
              <a:latin typeface="Calibri"/>
              <a:cs typeface="Calibri"/>
            </a:endParaRPr>
          </a:p>
          <a:p>
            <a:pPr marL="409955" lvl="1">
              <a:lnSpc>
                <a:spcPts val="2369"/>
              </a:lnSpc>
            </a:pPr>
            <a:endParaRPr lang="fr-FR" sz="1600" dirty="0" smtClean="0">
              <a:solidFill>
                <a:srgbClr val="595959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918587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fr-FR" sz="4000" dirty="0" smtClean="0">
                <a:solidFill>
                  <a:srgbClr val="1439B9"/>
                </a:solidFill>
                <a:latin typeface="Calibri"/>
                <a:cs typeface="Calibri"/>
              </a:rPr>
              <a:t>Vulnerabilities ???!!!</a:t>
            </a: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01336" y="1450183"/>
            <a:ext cx="8842665" cy="4967555"/>
          </a:xfrm>
          <a:prstGeom prst="rect">
            <a:avLst/>
          </a:prstGeom>
        </p:spPr>
        <p:txBody>
          <a:bodyPr wrap="square" lIns="81994" tIns="40995" rIns="81994" bIns="40995">
            <a:normAutofit/>
          </a:bodyPr>
          <a:lstStyle/>
          <a:p>
            <a:pPr marL="409955" lvl="1">
              <a:lnSpc>
                <a:spcPts val="2369"/>
              </a:lnSpc>
            </a:pPr>
            <a:r>
              <a:rPr lang="fr-FR" sz="2400" dirty="0" smtClean="0">
                <a:solidFill>
                  <a:srgbClr val="595959"/>
                </a:solidFill>
                <a:latin typeface="Calibri"/>
                <a:cs typeface="Calibri"/>
              </a:rPr>
              <a:t>A weakness / flaw in an IT system</a:t>
            </a:r>
          </a:p>
          <a:p>
            <a:pPr marL="409955" lvl="1">
              <a:lnSpc>
                <a:spcPts val="2369"/>
              </a:lnSpc>
            </a:pPr>
            <a:endParaRPr lang="fr-FR" sz="2400" dirty="0" smtClean="0">
              <a:solidFill>
                <a:srgbClr val="595959"/>
              </a:solidFill>
              <a:latin typeface="Calibri"/>
              <a:cs typeface="Calibri"/>
            </a:endParaRPr>
          </a:p>
          <a:p>
            <a:pPr marL="409955" lvl="1">
              <a:lnSpc>
                <a:spcPts val="2369"/>
              </a:lnSpc>
            </a:pPr>
            <a:r>
              <a:rPr lang="fr-FR" sz="2400" dirty="0" smtClean="0">
                <a:solidFill>
                  <a:srgbClr val="595959"/>
                </a:solidFill>
                <a:latin typeface="Calibri"/>
                <a:cs typeface="Calibri"/>
              </a:rPr>
              <a:t>Bad conception in a software: </a:t>
            </a:r>
            <a:r>
              <a:rPr lang="fr-FR" sz="2400" dirty="0">
                <a:solidFill>
                  <a:srgbClr val="595959"/>
                </a:solidFill>
                <a:latin typeface="Calibri"/>
                <a:cs typeface="Calibri"/>
              </a:rPr>
              <a:t>O.S. </a:t>
            </a:r>
            <a:r>
              <a:rPr lang="fr-FR" sz="2400" dirty="0" smtClean="0">
                <a:solidFill>
                  <a:srgbClr val="595959"/>
                </a:solidFill>
                <a:latin typeface="Calibri"/>
                <a:cs typeface="Calibri"/>
              </a:rPr>
              <a:t>networks, databases, </a:t>
            </a:r>
            <a:r>
              <a:rPr lang="fr-FR" sz="2400" dirty="0">
                <a:solidFill>
                  <a:srgbClr val="595959"/>
                </a:solidFill>
                <a:latin typeface="Calibri"/>
                <a:cs typeface="Calibri"/>
              </a:rPr>
              <a:t>applications </a:t>
            </a:r>
            <a:r>
              <a:rPr lang="fr-FR" sz="2400" dirty="0" smtClean="0">
                <a:solidFill>
                  <a:srgbClr val="595959"/>
                </a:solidFill>
                <a:latin typeface="Calibri"/>
                <a:cs typeface="Calibri"/>
              </a:rPr>
              <a:t>…</a:t>
            </a:r>
          </a:p>
          <a:p>
            <a:pPr marL="409955" lvl="1">
              <a:lnSpc>
                <a:spcPts val="2369"/>
              </a:lnSpc>
            </a:pPr>
            <a:endParaRPr lang="fr-FR" sz="2400" dirty="0" smtClean="0">
              <a:solidFill>
                <a:srgbClr val="595959"/>
              </a:solidFill>
              <a:latin typeface="Calibri"/>
              <a:cs typeface="Calibri"/>
            </a:endParaRPr>
          </a:p>
          <a:p>
            <a:pPr marL="409955" lvl="1">
              <a:lnSpc>
                <a:spcPts val="2369"/>
              </a:lnSpc>
            </a:pPr>
            <a:r>
              <a:rPr lang="fr-FR" sz="2400" dirty="0" smtClean="0">
                <a:solidFill>
                  <a:srgbClr val="595959"/>
                </a:solidFill>
                <a:latin typeface="Calibri"/>
                <a:cs typeface="Calibri"/>
              </a:rPr>
              <a:t>Wrong IT configurations: servers</a:t>
            </a:r>
            <a:r>
              <a:rPr lang="fr-FR" sz="2400" dirty="0">
                <a:solidFill>
                  <a:srgbClr val="595959"/>
                </a:solidFill>
                <a:latin typeface="Calibri"/>
                <a:cs typeface="Calibri"/>
              </a:rPr>
              <a:t>, </a:t>
            </a:r>
            <a:r>
              <a:rPr lang="fr-FR" sz="2400" dirty="0" smtClean="0">
                <a:solidFill>
                  <a:srgbClr val="595959"/>
                </a:solidFill>
                <a:latin typeface="Calibri"/>
                <a:cs typeface="Calibri"/>
              </a:rPr>
              <a:t>workstations …</a:t>
            </a:r>
          </a:p>
          <a:p>
            <a:pPr marL="409955" lvl="1">
              <a:lnSpc>
                <a:spcPts val="2369"/>
              </a:lnSpc>
            </a:pPr>
            <a:endParaRPr lang="fr-FR" sz="2400" dirty="0" smtClean="0">
              <a:solidFill>
                <a:srgbClr val="595959"/>
              </a:solidFill>
              <a:latin typeface="Calibri"/>
              <a:cs typeface="Calibri"/>
            </a:endParaRPr>
          </a:p>
          <a:p>
            <a:pPr marL="409955" lvl="1">
              <a:lnSpc>
                <a:spcPts val="2369"/>
              </a:lnSpc>
            </a:pPr>
            <a:r>
              <a:rPr lang="fr-FR" sz="2400" dirty="0" smtClean="0">
                <a:solidFill>
                  <a:srgbClr val="595959"/>
                </a:solidFill>
                <a:latin typeface="Calibri"/>
                <a:cs typeface="Calibri"/>
              </a:rPr>
              <a:t>Wrong architecture of an information system …</a:t>
            </a:r>
          </a:p>
          <a:p>
            <a:pPr marL="409955" lvl="1">
              <a:lnSpc>
                <a:spcPts val="2369"/>
              </a:lnSpc>
            </a:pPr>
            <a:endParaRPr lang="fr-FR" sz="2400" dirty="0" smtClean="0">
              <a:solidFill>
                <a:srgbClr val="595959"/>
              </a:solidFill>
              <a:latin typeface="Calibri"/>
              <a:cs typeface="Calibri"/>
            </a:endParaRPr>
          </a:p>
          <a:p>
            <a:pPr marL="409955" lvl="1">
              <a:lnSpc>
                <a:spcPts val="2369"/>
              </a:lnSpc>
            </a:pPr>
            <a:r>
              <a:rPr lang="fr-FR" sz="2400" dirty="0" smtClean="0">
                <a:solidFill>
                  <a:srgbClr val="595959"/>
                </a:solidFill>
                <a:latin typeface="Calibri"/>
                <a:cs typeface="Calibri"/>
              </a:rPr>
              <a:t>Non conformity to an overall IT security policy …</a:t>
            </a:r>
          </a:p>
          <a:p>
            <a:pPr marL="409955" lvl="1">
              <a:lnSpc>
                <a:spcPts val="2369"/>
              </a:lnSpc>
            </a:pPr>
            <a:endParaRPr lang="fr-FR" sz="2400" dirty="0" smtClean="0">
              <a:solidFill>
                <a:srgbClr val="595959"/>
              </a:solidFill>
              <a:latin typeface="Calibri"/>
              <a:cs typeface="Calibri"/>
            </a:endParaRPr>
          </a:p>
          <a:p>
            <a:pPr marL="409955" lvl="1">
              <a:lnSpc>
                <a:spcPts val="2369"/>
              </a:lnSpc>
            </a:pPr>
            <a:r>
              <a:rPr lang="fr-FR" sz="2400" dirty="0" smtClean="0">
                <a:solidFill>
                  <a:srgbClr val="595959"/>
                </a:solidFill>
                <a:latin typeface="Calibri"/>
                <a:cs typeface="Calibri"/>
              </a:rPr>
              <a:t>Lack of processus and organization</a:t>
            </a:r>
            <a:endParaRPr lang="fr-FR" sz="2400" dirty="0">
              <a:solidFill>
                <a:srgbClr val="595959"/>
              </a:solidFill>
              <a:latin typeface="Calibri"/>
              <a:cs typeface="Calibri"/>
            </a:endParaRPr>
          </a:p>
          <a:p>
            <a:pPr marL="409955" lvl="1">
              <a:lnSpc>
                <a:spcPts val="2369"/>
              </a:lnSpc>
            </a:pPr>
            <a:endParaRPr lang="fr-FR" sz="1600" dirty="0" smtClean="0">
              <a:solidFill>
                <a:srgbClr val="595959"/>
              </a:solidFill>
              <a:latin typeface="Calibri"/>
              <a:cs typeface="Calibri"/>
            </a:endParaRPr>
          </a:p>
          <a:p>
            <a:pPr marL="409955" lvl="1">
              <a:lnSpc>
                <a:spcPts val="2369"/>
              </a:lnSpc>
            </a:pPr>
            <a:endParaRPr lang="fr-FR" sz="1600" dirty="0" smtClean="0">
              <a:solidFill>
                <a:srgbClr val="595959"/>
              </a:solidFill>
              <a:latin typeface="Calibri"/>
              <a:cs typeface="Calibri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9" y="6489691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5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-2624667" y="22182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b="0" i="0" dirty="0" smtClean="0">
              <a:solidFill>
                <a:schemeClr val="bg1"/>
              </a:solidFill>
              <a:latin typeface="Myriad Pro"/>
              <a:cs typeface="Myriad Pro"/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2953" y="4975121"/>
            <a:ext cx="2036762" cy="135784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auto">
          <a:xfrm>
            <a:off x="601127" y="1219199"/>
            <a:ext cx="8407406" cy="2302933"/>
          </a:xfrm>
          <a:prstGeom prst="rect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600" b="0" i="0" u="none" strike="noStrike" cap="none" normalizeH="0" baseline="-25000" smtClean="0">
              <a:ln>
                <a:noFill/>
              </a:ln>
              <a:solidFill>
                <a:srgbClr val="5A5A5A"/>
              </a:solidFill>
              <a:effectLst/>
              <a:latin typeface="Times" pitchFamily="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87076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66700" y="287346"/>
            <a:ext cx="8877300" cy="1263299"/>
          </a:xfrm>
          <a:prstGeom prst="rect">
            <a:avLst/>
          </a:prstGeom>
          <a:noFill/>
          <a:ln>
            <a:noFill/>
          </a:ln>
        </p:spPr>
        <p:txBody>
          <a:bodyPr vert="horz" lIns="91354" tIns="45678" rIns="0" bIns="45678" rtlCol="0" anchor="t" anchorCtr="0">
            <a:noAutofit/>
          </a:bodyPr>
          <a:lstStyle/>
          <a:p>
            <a:pPr marL="114196">
              <a:spcBef>
                <a:spcPct val="0"/>
              </a:spcBef>
            </a:pPr>
            <a:r>
              <a:rPr lang="fr-FR" sz="4000" dirty="0" smtClean="0">
                <a:solidFill>
                  <a:srgbClr val="1439B9"/>
                </a:solidFill>
                <a:latin typeface="Calibri"/>
                <a:cs typeface="Calibri"/>
              </a:rPr>
              <a:t>Vulnerabilities vs Incidents ???!!!</a:t>
            </a: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  <a:p>
            <a:pPr marL="114196">
              <a:spcBef>
                <a:spcPct val="0"/>
              </a:spcBef>
            </a:pPr>
            <a:endParaRPr lang="en-US" sz="4000" dirty="0" smtClean="0">
              <a:solidFill>
                <a:srgbClr val="1439B9"/>
              </a:solidFill>
              <a:latin typeface="Calibri"/>
              <a:cs typeface="Calibri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9" y="6489691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6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-2624667" y="221826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b="0" i="0" dirty="0" smtClean="0">
              <a:solidFill>
                <a:schemeClr val="bg1"/>
              </a:solidFill>
              <a:latin typeface="Myriad Pro"/>
              <a:cs typeface="Myriad Pro"/>
            </a:endParaRPr>
          </a:p>
        </p:txBody>
      </p:sp>
      <p:pic>
        <p:nvPicPr>
          <p:cNvPr id="3" name="Image 2" descr="Capture d’écran 2014-04-09 à 10.46.4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467" y="999066"/>
            <a:ext cx="4864099" cy="545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31978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000" dirty="0" smtClean="0">
                <a:latin typeface="Bangla Sangam MN"/>
                <a:cs typeface="Bangla Sangam MN"/>
              </a:rPr>
              <a:t>Agenda</a:t>
            </a:r>
            <a:endParaRPr lang="en-US" sz="4000" dirty="0">
              <a:latin typeface="Bangla Sangam MN"/>
              <a:cs typeface="Bangla Sangam MN"/>
            </a:endParaRPr>
          </a:p>
        </p:txBody>
      </p:sp>
      <p:sp>
        <p:nvSpPr>
          <p:cNvPr id="39" name="Content Placeholder 4"/>
          <p:cNvSpPr>
            <a:spLocks noGrp="1"/>
          </p:cNvSpPr>
          <p:nvPr>
            <p:ph idx="1"/>
          </p:nvPr>
        </p:nvSpPr>
        <p:spPr>
          <a:xfrm>
            <a:off x="500145" y="1435269"/>
            <a:ext cx="8052559" cy="2616101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0" rIns="91435" bIns="0" numCol="1" anchor="t" anchorCtr="0" compatLnSpc="1">
            <a:prstTxWarp prst="textNoShape">
              <a:avLst/>
            </a:prstTxWarp>
          </a:bodyPr>
          <a:lstStyle/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800" b="0" dirty="0" smtClean="0">
                <a:solidFill>
                  <a:srgbClr val="5F5F5F"/>
                </a:solidFill>
                <a:latin typeface="Calibri"/>
                <a:cs typeface="Calibri"/>
              </a:rPr>
              <a:t>Why is a paradigm shift needed ?</a:t>
            </a:r>
            <a:endParaRPr lang="en-US" sz="2800" b="0" dirty="0">
              <a:solidFill>
                <a:srgbClr val="5F5F5F"/>
              </a:solidFill>
              <a:latin typeface="Calibri"/>
              <a:cs typeface="Calibri"/>
            </a:endParaRP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800" b="0" dirty="0" smtClean="0">
                <a:solidFill>
                  <a:srgbClr val="5F5F5F"/>
                </a:solidFill>
                <a:latin typeface="Calibri"/>
                <a:cs typeface="Calibri"/>
              </a:rPr>
              <a:t>What are the SANS Institute 20 Critical Controls ?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800" b="0" dirty="0" smtClean="0">
                <a:solidFill>
                  <a:srgbClr val="5F5F5F"/>
                </a:solidFill>
                <a:latin typeface="Calibri"/>
                <a:cs typeface="Calibri"/>
              </a:rPr>
              <a:t>How can organisations implement the 20 Critical Controls ?</a:t>
            </a:r>
          </a:p>
          <a:p>
            <a:pPr marL="100584" indent="-282575">
              <a:spcBef>
                <a:spcPts val="0"/>
              </a:spcBef>
              <a:spcAft>
                <a:spcPts val="1200"/>
              </a:spcAft>
              <a:buClr>
                <a:schemeClr val="accent1">
                  <a:lumMod val="60000"/>
                  <a:lumOff val="40000"/>
                </a:schemeClr>
              </a:buClr>
              <a:buFont typeface="Wingdings" pitchFamily="2" charset="2"/>
              <a:buChar char="§"/>
            </a:pPr>
            <a:r>
              <a:rPr lang="en-US" sz="2800" b="0" dirty="0" smtClean="0">
                <a:solidFill>
                  <a:srgbClr val="5F5F5F"/>
                </a:solidFill>
                <a:latin typeface="Calibri"/>
                <a:cs typeface="Calibri"/>
              </a:rPr>
              <a:t>What about Continuous Monitoring ?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/>
            <a:fld id="{FEEC5748-FAC7-450D-927B-27CF11BC6A8E}" type="slidenum">
              <a:rPr lang="en-US" smtClean="0">
                <a:latin typeface="Calibri" pitchFamily="34" charset="0"/>
                <a:cs typeface="Calibri" pitchFamily="34" charset="0"/>
              </a:rPr>
              <a:pPr algn="r"/>
              <a:t>7</a:t>
            </a:fld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49870" y="4330685"/>
            <a:ext cx="3236263" cy="2120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418127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315" y="1116008"/>
            <a:ext cx="2473486" cy="24734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967" y="2332381"/>
            <a:ext cx="2179834" cy="20620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9100" y="3976582"/>
            <a:ext cx="3549368" cy="19255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15565" y="2515198"/>
            <a:ext cx="38370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2012 – the Year of Data Breaches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025" y="370416"/>
            <a:ext cx="8054608" cy="533400"/>
          </a:xfrm>
        </p:spPr>
        <p:txBody>
          <a:bodyPr/>
          <a:lstStyle/>
          <a:p>
            <a:pPr algn="l"/>
            <a:r>
              <a:rPr lang="en-US" sz="4000" dirty="0">
                <a:latin typeface="Calibri"/>
                <a:cs typeface="Calibri"/>
              </a:rPr>
              <a:t>1-Why is a paradigm shift needed </a:t>
            </a:r>
            <a:r>
              <a:rPr lang="en-US" sz="4000" dirty="0" smtClean="0">
                <a:latin typeface="Calibri"/>
                <a:cs typeface="Calibri"/>
              </a:rPr>
              <a:t>?</a:t>
            </a:r>
            <a:endParaRPr lang="en-US" sz="4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6654" y="1638742"/>
            <a:ext cx="3745767" cy="2755644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  <a:scene3d>
            <a:camera prst="orthographicFront">
              <a:rot lat="0" lon="0" rev="600000"/>
            </a:camera>
            <a:lightRig rig="threePt" dir="t"/>
          </a:scene3d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96184" y="1915047"/>
            <a:ext cx="3790616" cy="3348891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  <a:scene3d>
            <a:camera prst="orthographicFront">
              <a:rot lat="0" lon="0" rev="20999999"/>
            </a:camera>
            <a:lightRig rig="threePt" dir="t"/>
          </a:scene3d>
        </p:spPr>
      </p:pic>
      <p:sp>
        <p:nvSpPr>
          <p:cNvPr id="1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8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319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315" y="1116008"/>
            <a:ext cx="2473486" cy="247348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2967" y="2332381"/>
            <a:ext cx="2179834" cy="206200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29100" y="3976582"/>
            <a:ext cx="3549368" cy="192553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90968" y="2576862"/>
            <a:ext cx="4220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2013 – continued in a similar Way</a:t>
            </a:r>
            <a:endParaRPr lang="en-US" sz="4000" dirty="0">
              <a:solidFill>
                <a:schemeClr val="bg2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654" y="1700950"/>
            <a:ext cx="3745767" cy="2631228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  <a:scene3d>
            <a:camera prst="orthographicFront">
              <a:rot lat="0" lon="0" rev="600000"/>
            </a:camera>
            <a:lightRig rig="threePt" dir="t"/>
          </a:scene3d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6184" y="2324943"/>
            <a:ext cx="3790616" cy="2529098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  <a:scene3d>
            <a:camera prst="orthographicFront">
              <a:rot lat="0" lon="0" rev="20999999"/>
            </a:camera>
            <a:lightRig rig="threePt" dir="t"/>
          </a:scene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825" y="404283"/>
            <a:ext cx="8054608" cy="533400"/>
          </a:xfrm>
        </p:spPr>
        <p:txBody>
          <a:bodyPr/>
          <a:lstStyle/>
          <a:p>
            <a:pPr algn="l"/>
            <a:r>
              <a:rPr lang="en-US" sz="4000" dirty="0">
                <a:latin typeface="Calibri"/>
                <a:cs typeface="Calibri"/>
              </a:rPr>
              <a:t>1-Why is a paradigm shift needed ?</a:t>
            </a:r>
            <a:br>
              <a:rPr lang="en-US" sz="4000" dirty="0">
                <a:latin typeface="Calibri"/>
                <a:cs typeface="Calibri"/>
              </a:rPr>
            </a:br>
            <a:endParaRPr lang="en-US" sz="40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054" y="2364297"/>
            <a:ext cx="3745767" cy="1609334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  <a:scene3d>
            <a:camera prst="orthographicFront">
              <a:rot lat="0" lon="0" rev="600000"/>
            </a:camera>
            <a:lightRig rig="threePt" dir="t"/>
          </a:scene3d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7582" y="2477343"/>
            <a:ext cx="3272619" cy="2529098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  <a:scene3d>
            <a:camera prst="orthographicFront">
              <a:rot lat="0" lon="0" rev="20999999"/>
            </a:camera>
            <a:lightRig rig="threePt" dir="t"/>
          </a:scene3d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836" y="2516697"/>
            <a:ext cx="3121003" cy="1609334"/>
          </a:xfrm>
          <a:prstGeom prst="rect">
            <a:avLst/>
          </a:prstGeom>
          <a:ln w="38100">
            <a:solidFill>
              <a:schemeClr val="bg2">
                <a:lumMod val="50000"/>
              </a:schemeClr>
            </a:solidFill>
          </a:ln>
          <a:scene3d>
            <a:camera prst="orthographicFront">
              <a:rot lat="0" lon="0" rev="600000"/>
            </a:camera>
            <a:lightRig rig="threePt" dir="t"/>
          </a:scene3d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0450" y="2516697"/>
            <a:ext cx="3910750" cy="2337344"/>
          </a:xfrm>
          <a:ln w="31750">
            <a:solidFill>
              <a:schemeClr val="tx1">
                <a:lumMod val="50000"/>
              </a:schemeClr>
            </a:solidFill>
          </a:ln>
        </p:spPr>
      </p:pic>
      <p:sp>
        <p:nvSpPr>
          <p:cNvPr id="17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9077" y="6489690"/>
            <a:ext cx="363199" cy="206104"/>
          </a:xfrm>
          <a:prstGeom prst="rect">
            <a:avLst/>
          </a:prstGeom>
        </p:spPr>
        <p:txBody>
          <a:bodyPr/>
          <a:lstStyle/>
          <a:p>
            <a:pPr algn="r"/>
            <a:fld id="{FEEC5748-FAC7-450D-927B-27CF11BC6A8E}" type="slidenum">
              <a:rPr lang="en-US" sz="1000" smtClean="0">
                <a:solidFill>
                  <a:srgbClr val="454545"/>
                </a:solidFill>
                <a:latin typeface="Calibri" pitchFamily="34" charset="0"/>
                <a:cs typeface="Calibri" pitchFamily="34" charset="0"/>
              </a:rPr>
              <a:pPr algn="r"/>
              <a:t>9</a:t>
            </a:fld>
            <a:endParaRPr lang="en-US" sz="1000" dirty="0">
              <a:solidFill>
                <a:srgbClr val="454545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55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orp Blue Bullet and Title">
  <a:themeElements>
    <a:clrScheme name="Qualys Color Palette 1">
      <a:dk1>
        <a:srgbClr val="D9D9D9"/>
      </a:dk1>
      <a:lt1>
        <a:srgbClr val="7E7F7E"/>
      </a:lt1>
      <a:dk2>
        <a:srgbClr val="454545"/>
      </a:dk2>
      <a:lt2>
        <a:srgbClr val="FFFFFF"/>
      </a:lt2>
      <a:accent1>
        <a:srgbClr val="A80100"/>
      </a:accent1>
      <a:accent2>
        <a:srgbClr val="1439B9"/>
      </a:accent2>
      <a:accent3>
        <a:srgbClr val="16B1E9"/>
      </a:accent3>
      <a:accent4>
        <a:srgbClr val="17850A"/>
      </a:accent4>
      <a:accent5>
        <a:srgbClr val="7DCB2E"/>
      </a:accent5>
      <a:accent6>
        <a:srgbClr val="FFB501"/>
      </a:accent6>
      <a:hlink>
        <a:srgbClr val="D9D9D9"/>
      </a:hlink>
      <a:folHlink>
        <a:srgbClr val="7E7F7E"/>
      </a:folHlink>
    </a:clrScheme>
    <a:fontScheme name="Duarte NEW">
      <a:majorFont>
        <a:latin typeface="HelveticaNeueLT Std Thin"/>
        <a:ea typeface=""/>
        <a:cs typeface="Arial"/>
      </a:majorFont>
      <a:minorFont>
        <a:latin typeface="HelveticaNeueLT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82124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bg2"/>
            </a:solidFill>
            <a:effectLst/>
            <a:latin typeface="Myriad Pro"/>
            <a:cs typeface="Myriad Pro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bg1">
              <a:lumMod val="6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b="0" i="0" dirty="0" smtClean="0">
            <a:solidFill>
              <a:schemeClr val="bg1"/>
            </a:solidFill>
            <a:latin typeface="Myriad Pro"/>
            <a:cs typeface="Myriad Pro"/>
          </a:defRPr>
        </a:defPPr>
      </a:lstStyle>
    </a:txDef>
  </a:objectDefaults>
  <a:extraClrSchemeLst>
    <a:extraClrScheme>
      <a:clrScheme name="Corp Blue Bullet and Titl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E82AB"/>
        </a:accent1>
        <a:accent2>
          <a:srgbClr val="C4DBDA"/>
        </a:accent2>
        <a:accent3>
          <a:srgbClr val="FFFFFF"/>
        </a:accent3>
        <a:accent4>
          <a:srgbClr val="000000"/>
        </a:accent4>
        <a:accent5>
          <a:srgbClr val="B6C1D2"/>
        </a:accent5>
        <a:accent6>
          <a:srgbClr val="B1C6C5"/>
        </a:accent6>
        <a:hlink>
          <a:srgbClr val="26578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sco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orp Blue Bullet and Title">
  <a:themeElements>
    <a:clrScheme name="Qualys Color Palette 1">
      <a:dk1>
        <a:srgbClr val="D9D9D9"/>
      </a:dk1>
      <a:lt1>
        <a:srgbClr val="7E7F7E"/>
      </a:lt1>
      <a:dk2>
        <a:srgbClr val="454545"/>
      </a:dk2>
      <a:lt2>
        <a:srgbClr val="FFFFFF"/>
      </a:lt2>
      <a:accent1>
        <a:srgbClr val="A80100"/>
      </a:accent1>
      <a:accent2>
        <a:srgbClr val="1439B9"/>
      </a:accent2>
      <a:accent3>
        <a:srgbClr val="16B1E9"/>
      </a:accent3>
      <a:accent4>
        <a:srgbClr val="17850A"/>
      </a:accent4>
      <a:accent5>
        <a:srgbClr val="7DCB2E"/>
      </a:accent5>
      <a:accent6>
        <a:srgbClr val="FFB501"/>
      </a:accent6>
      <a:hlink>
        <a:srgbClr val="D9D9D9"/>
      </a:hlink>
      <a:folHlink>
        <a:srgbClr val="7E7F7E"/>
      </a:folHlink>
    </a:clrScheme>
    <a:fontScheme name="Duarte NEW">
      <a:majorFont>
        <a:latin typeface="HelveticaNeueLT Std Thin"/>
        <a:ea typeface=""/>
        <a:cs typeface="Arial"/>
      </a:majorFont>
      <a:minorFont>
        <a:latin typeface="HelveticaNeueLT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82124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bg2"/>
            </a:solidFill>
            <a:effectLst/>
            <a:latin typeface="Myriad Pro"/>
            <a:cs typeface="Myriad Pro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bg1">
              <a:lumMod val="6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b="0" i="0" dirty="0" smtClean="0">
            <a:solidFill>
              <a:schemeClr val="bg1"/>
            </a:solidFill>
            <a:latin typeface="Myriad Pro"/>
            <a:cs typeface="Myriad Pro"/>
          </a:defRPr>
        </a:defPPr>
      </a:lstStyle>
    </a:txDef>
  </a:objectDefaults>
  <a:extraClrSchemeLst>
    <a:extraClrScheme>
      <a:clrScheme name="Corp Blue Bullet and Titl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E82AB"/>
        </a:accent1>
        <a:accent2>
          <a:srgbClr val="C4DBDA"/>
        </a:accent2>
        <a:accent3>
          <a:srgbClr val="FFFFFF"/>
        </a:accent3>
        <a:accent4>
          <a:srgbClr val="000000"/>
        </a:accent4>
        <a:accent5>
          <a:srgbClr val="B6C1D2"/>
        </a:accent5>
        <a:accent6>
          <a:srgbClr val="B1C6C5"/>
        </a:accent6>
        <a:hlink>
          <a:srgbClr val="26578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Corp Blue Bullet and Title">
  <a:themeElements>
    <a:clrScheme name="Qualys Color Palette 1">
      <a:dk1>
        <a:srgbClr val="D9D9D9"/>
      </a:dk1>
      <a:lt1>
        <a:srgbClr val="7E7F7E"/>
      </a:lt1>
      <a:dk2>
        <a:srgbClr val="454545"/>
      </a:dk2>
      <a:lt2>
        <a:srgbClr val="FFFFFF"/>
      </a:lt2>
      <a:accent1>
        <a:srgbClr val="A80100"/>
      </a:accent1>
      <a:accent2>
        <a:srgbClr val="1439B9"/>
      </a:accent2>
      <a:accent3>
        <a:srgbClr val="16B1E9"/>
      </a:accent3>
      <a:accent4>
        <a:srgbClr val="17850A"/>
      </a:accent4>
      <a:accent5>
        <a:srgbClr val="7DCB2E"/>
      </a:accent5>
      <a:accent6>
        <a:srgbClr val="FFB501"/>
      </a:accent6>
      <a:hlink>
        <a:srgbClr val="D9D9D9"/>
      </a:hlink>
      <a:folHlink>
        <a:srgbClr val="7E7F7E"/>
      </a:folHlink>
    </a:clrScheme>
    <a:fontScheme name="Duarte NEW">
      <a:majorFont>
        <a:latin typeface="HelveticaNeueLT Std Thin"/>
        <a:ea typeface=""/>
        <a:cs typeface="Arial"/>
      </a:majorFont>
      <a:minorFont>
        <a:latin typeface="HelveticaNeueLT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82124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bg2"/>
            </a:solidFill>
            <a:effectLst/>
            <a:latin typeface="Myriad Pro"/>
            <a:cs typeface="Myriad Pro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bg1">
              <a:lumMod val="6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b="0" i="0" dirty="0" smtClean="0">
            <a:solidFill>
              <a:schemeClr val="bg1"/>
            </a:solidFill>
            <a:latin typeface="Myriad Pro"/>
            <a:cs typeface="Myriad Pro"/>
          </a:defRPr>
        </a:defPPr>
      </a:lstStyle>
    </a:txDef>
  </a:objectDefaults>
  <a:extraClrSchemeLst>
    <a:extraClrScheme>
      <a:clrScheme name="Corp Blue Bullet and Titl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E82AB"/>
        </a:accent1>
        <a:accent2>
          <a:srgbClr val="C4DBDA"/>
        </a:accent2>
        <a:accent3>
          <a:srgbClr val="FFFFFF"/>
        </a:accent3>
        <a:accent4>
          <a:srgbClr val="000000"/>
        </a:accent4>
        <a:accent5>
          <a:srgbClr val="B6C1D2"/>
        </a:accent5>
        <a:accent6>
          <a:srgbClr val="B1C6C5"/>
        </a:accent6>
        <a:hlink>
          <a:srgbClr val="26578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Corp Blue Bullet and Title">
  <a:themeElements>
    <a:clrScheme name="Qualys Color Palette 1">
      <a:dk1>
        <a:srgbClr val="D9D9D9"/>
      </a:dk1>
      <a:lt1>
        <a:srgbClr val="7E7F7E"/>
      </a:lt1>
      <a:dk2>
        <a:srgbClr val="454545"/>
      </a:dk2>
      <a:lt2>
        <a:srgbClr val="FFFFFF"/>
      </a:lt2>
      <a:accent1>
        <a:srgbClr val="A80100"/>
      </a:accent1>
      <a:accent2>
        <a:srgbClr val="1439B9"/>
      </a:accent2>
      <a:accent3>
        <a:srgbClr val="16B1E9"/>
      </a:accent3>
      <a:accent4>
        <a:srgbClr val="17850A"/>
      </a:accent4>
      <a:accent5>
        <a:srgbClr val="7DCB2E"/>
      </a:accent5>
      <a:accent6>
        <a:srgbClr val="FFB501"/>
      </a:accent6>
      <a:hlink>
        <a:srgbClr val="D9D9D9"/>
      </a:hlink>
      <a:folHlink>
        <a:srgbClr val="7E7F7E"/>
      </a:folHlink>
    </a:clrScheme>
    <a:fontScheme name="Duarte NEW">
      <a:majorFont>
        <a:latin typeface="HelveticaNeueLT Std Thin"/>
        <a:ea typeface=""/>
        <a:cs typeface="Arial"/>
      </a:majorFont>
      <a:minorFont>
        <a:latin typeface="HelveticaNeueLT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82124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bg2"/>
            </a:solidFill>
            <a:effectLst/>
            <a:latin typeface="Myriad Pro"/>
            <a:cs typeface="Myriad Pro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bg1">
              <a:lumMod val="6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b="0" i="0" dirty="0" smtClean="0">
            <a:solidFill>
              <a:schemeClr val="bg1"/>
            </a:solidFill>
            <a:latin typeface="Myriad Pro"/>
            <a:cs typeface="Myriad Pro"/>
          </a:defRPr>
        </a:defPPr>
      </a:lstStyle>
    </a:txDef>
  </a:objectDefaults>
  <a:extraClrSchemeLst>
    <a:extraClrScheme>
      <a:clrScheme name="Corp Blue Bullet and Titl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E82AB"/>
        </a:accent1>
        <a:accent2>
          <a:srgbClr val="C4DBDA"/>
        </a:accent2>
        <a:accent3>
          <a:srgbClr val="FFFFFF"/>
        </a:accent3>
        <a:accent4>
          <a:srgbClr val="000000"/>
        </a:accent4>
        <a:accent5>
          <a:srgbClr val="B6C1D2"/>
        </a:accent5>
        <a:accent6>
          <a:srgbClr val="B1C6C5"/>
        </a:accent6>
        <a:hlink>
          <a:srgbClr val="26578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Corp Blue Bullet and Title">
  <a:themeElements>
    <a:clrScheme name="Qualys Color Palette 1">
      <a:dk1>
        <a:srgbClr val="D9D9D9"/>
      </a:dk1>
      <a:lt1>
        <a:srgbClr val="7E7F7E"/>
      </a:lt1>
      <a:dk2>
        <a:srgbClr val="454545"/>
      </a:dk2>
      <a:lt2>
        <a:srgbClr val="FFFFFF"/>
      </a:lt2>
      <a:accent1>
        <a:srgbClr val="A80100"/>
      </a:accent1>
      <a:accent2>
        <a:srgbClr val="1439B9"/>
      </a:accent2>
      <a:accent3>
        <a:srgbClr val="16B1E9"/>
      </a:accent3>
      <a:accent4>
        <a:srgbClr val="17850A"/>
      </a:accent4>
      <a:accent5>
        <a:srgbClr val="7DCB2E"/>
      </a:accent5>
      <a:accent6>
        <a:srgbClr val="FFB501"/>
      </a:accent6>
      <a:hlink>
        <a:srgbClr val="D9D9D9"/>
      </a:hlink>
      <a:folHlink>
        <a:srgbClr val="7E7F7E"/>
      </a:folHlink>
    </a:clrScheme>
    <a:fontScheme name="Duarte NEW">
      <a:majorFont>
        <a:latin typeface="HelveticaNeueLT Std Thin"/>
        <a:ea typeface=""/>
        <a:cs typeface="Arial"/>
      </a:majorFont>
      <a:minorFont>
        <a:latin typeface="HelveticaNeueLT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82124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bg2"/>
            </a:solidFill>
            <a:effectLst/>
            <a:latin typeface="Myriad Pro"/>
            <a:cs typeface="Myriad Pro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bg1">
              <a:lumMod val="6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b="0" i="0" dirty="0" smtClean="0">
            <a:solidFill>
              <a:schemeClr val="bg1"/>
            </a:solidFill>
            <a:latin typeface="Myriad Pro"/>
            <a:cs typeface="Myriad Pro"/>
          </a:defRPr>
        </a:defPPr>
      </a:lstStyle>
    </a:txDef>
  </a:objectDefaults>
  <a:extraClrSchemeLst>
    <a:extraClrScheme>
      <a:clrScheme name="Corp Blue Bullet and Titl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E82AB"/>
        </a:accent1>
        <a:accent2>
          <a:srgbClr val="C4DBDA"/>
        </a:accent2>
        <a:accent3>
          <a:srgbClr val="FFFFFF"/>
        </a:accent3>
        <a:accent4>
          <a:srgbClr val="000000"/>
        </a:accent4>
        <a:accent5>
          <a:srgbClr val="B6C1D2"/>
        </a:accent5>
        <a:accent6>
          <a:srgbClr val="B1C6C5"/>
        </a:accent6>
        <a:hlink>
          <a:srgbClr val="26578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Corp Blue Bullet and Title">
  <a:themeElements>
    <a:clrScheme name="Qualys Color Palette 1">
      <a:dk1>
        <a:srgbClr val="D9D9D9"/>
      </a:dk1>
      <a:lt1>
        <a:srgbClr val="7E7F7E"/>
      </a:lt1>
      <a:dk2>
        <a:srgbClr val="454545"/>
      </a:dk2>
      <a:lt2>
        <a:srgbClr val="FFFFFF"/>
      </a:lt2>
      <a:accent1>
        <a:srgbClr val="A80100"/>
      </a:accent1>
      <a:accent2>
        <a:srgbClr val="1439B9"/>
      </a:accent2>
      <a:accent3>
        <a:srgbClr val="16B1E9"/>
      </a:accent3>
      <a:accent4>
        <a:srgbClr val="17850A"/>
      </a:accent4>
      <a:accent5>
        <a:srgbClr val="7DCB2E"/>
      </a:accent5>
      <a:accent6>
        <a:srgbClr val="FFB501"/>
      </a:accent6>
      <a:hlink>
        <a:srgbClr val="D9D9D9"/>
      </a:hlink>
      <a:folHlink>
        <a:srgbClr val="7E7F7E"/>
      </a:folHlink>
    </a:clrScheme>
    <a:fontScheme name="Duarte NEW">
      <a:majorFont>
        <a:latin typeface="HelveticaNeueLT Std Thin"/>
        <a:ea typeface=""/>
        <a:cs typeface="Arial"/>
      </a:majorFont>
      <a:minorFont>
        <a:latin typeface="HelveticaNeueLT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82124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bg2"/>
            </a:solidFill>
            <a:effectLst/>
            <a:latin typeface="Myriad Pro"/>
            <a:cs typeface="Myriad Pro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bg1">
              <a:lumMod val="6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b="0" i="0" dirty="0" smtClean="0">
            <a:solidFill>
              <a:schemeClr val="bg1"/>
            </a:solidFill>
            <a:latin typeface="Myriad Pro"/>
            <a:cs typeface="Myriad Pro"/>
          </a:defRPr>
        </a:defPPr>
      </a:lstStyle>
    </a:txDef>
  </a:objectDefaults>
  <a:extraClrSchemeLst>
    <a:extraClrScheme>
      <a:clrScheme name="Corp Blue Bullet and Titl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E82AB"/>
        </a:accent1>
        <a:accent2>
          <a:srgbClr val="C4DBDA"/>
        </a:accent2>
        <a:accent3>
          <a:srgbClr val="FFFFFF"/>
        </a:accent3>
        <a:accent4>
          <a:srgbClr val="000000"/>
        </a:accent4>
        <a:accent5>
          <a:srgbClr val="B6C1D2"/>
        </a:accent5>
        <a:accent6>
          <a:srgbClr val="B1C6C5"/>
        </a:accent6>
        <a:hlink>
          <a:srgbClr val="26578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Corp Blue Bullet and Title">
  <a:themeElements>
    <a:clrScheme name="Qualys Color Palette 1">
      <a:dk1>
        <a:srgbClr val="D9D9D9"/>
      </a:dk1>
      <a:lt1>
        <a:srgbClr val="7E7F7E"/>
      </a:lt1>
      <a:dk2>
        <a:srgbClr val="454545"/>
      </a:dk2>
      <a:lt2>
        <a:srgbClr val="FFFFFF"/>
      </a:lt2>
      <a:accent1>
        <a:srgbClr val="A80100"/>
      </a:accent1>
      <a:accent2>
        <a:srgbClr val="1439B9"/>
      </a:accent2>
      <a:accent3>
        <a:srgbClr val="16B1E9"/>
      </a:accent3>
      <a:accent4>
        <a:srgbClr val="17850A"/>
      </a:accent4>
      <a:accent5>
        <a:srgbClr val="7DCB2E"/>
      </a:accent5>
      <a:accent6>
        <a:srgbClr val="FFB501"/>
      </a:accent6>
      <a:hlink>
        <a:srgbClr val="D9D9D9"/>
      </a:hlink>
      <a:folHlink>
        <a:srgbClr val="7E7F7E"/>
      </a:folHlink>
    </a:clrScheme>
    <a:fontScheme name="Duarte NEW">
      <a:majorFont>
        <a:latin typeface="HelveticaNeueLT Std Thin"/>
        <a:ea typeface=""/>
        <a:cs typeface="Arial"/>
      </a:majorFont>
      <a:minorFont>
        <a:latin typeface="HelveticaNeueLT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82124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bg2"/>
            </a:solidFill>
            <a:effectLst/>
            <a:latin typeface="Myriad Pro"/>
            <a:cs typeface="Myriad Pro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bg1">
              <a:lumMod val="6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b="0" i="0" dirty="0" smtClean="0">
            <a:solidFill>
              <a:schemeClr val="bg1"/>
            </a:solidFill>
            <a:latin typeface="Myriad Pro"/>
            <a:cs typeface="Myriad Pro"/>
          </a:defRPr>
        </a:defPPr>
      </a:lstStyle>
    </a:txDef>
  </a:objectDefaults>
  <a:extraClrSchemeLst>
    <a:extraClrScheme>
      <a:clrScheme name="Corp Blue Bullet and Titl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E82AB"/>
        </a:accent1>
        <a:accent2>
          <a:srgbClr val="C4DBDA"/>
        </a:accent2>
        <a:accent3>
          <a:srgbClr val="FFFFFF"/>
        </a:accent3>
        <a:accent4>
          <a:srgbClr val="000000"/>
        </a:accent4>
        <a:accent5>
          <a:srgbClr val="B6C1D2"/>
        </a:accent5>
        <a:accent6>
          <a:srgbClr val="B1C6C5"/>
        </a:accent6>
        <a:hlink>
          <a:srgbClr val="26578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Corp Blue Bullet and Title">
  <a:themeElements>
    <a:clrScheme name="Qualys Color Palette 1">
      <a:dk1>
        <a:srgbClr val="D9D9D9"/>
      </a:dk1>
      <a:lt1>
        <a:srgbClr val="7E7F7E"/>
      </a:lt1>
      <a:dk2>
        <a:srgbClr val="454545"/>
      </a:dk2>
      <a:lt2>
        <a:srgbClr val="FFFFFF"/>
      </a:lt2>
      <a:accent1>
        <a:srgbClr val="A80100"/>
      </a:accent1>
      <a:accent2>
        <a:srgbClr val="1439B9"/>
      </a:accent2>
      <a:accent3>
        <a:srgbClr val="16B1E9"/>
      </a:accent3>
      <a:accent4>
        <a:srgbClr val="17850A"/>
      </a:accent4>
      <a:accent5>
        <a:srgbClr val="7DCB2E"/>
      </a:accent5>
      <a:accent6>
        <a:srgbClr val="FFB501"/>
      </a:accent6>
      <a:hlink>
        <a:srgbClr val="D9D9D9"/>
      </a:hlink>
      <a:folHlink>
        <a:srgbClr val="7E7F7E"/>
      </a:folHlink>
    </a:clrScheme>
    <a:fontScheme name="Duarte NEW">
      <a:majorFont>
        <a:latin typeface="HelveticaNeueLT Std Thin"/>
        <a:ea typeface=""/>
        <a:cs typeface="Arial"/>
      </a:majorFont>
      <a:minorFont>
        <a:latin typeface="HelveticaNeueLT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82124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bg2"/>
            </a:solidFill>
            <a:effectLst/>
            <a:latin typeface="Myriad Pro"/>
            <a:cs typeface="Myriad Pro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bg1">
              <a:lumMod val="6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b="0" i="0" dirty="0" smtClean="0">
            <a:solidFill>
              <a:schemeClr val="bg1"/>
            </a:solidFill>
            <a:latin typeface="Myriad Pro"/>
            <a:cs typeface="Myriad Pro"/>
          </a:defRPr>
        </a:defPPr>
      </a:lstStyle>
    </a:txDef>
  </a:objectDefaults>
  <a:extraClrSchemeLst>
    <a:extraClrScheme>
      <a:clrScheme name="Corp Blue Bullet and Titl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E82AB"/>
        </a:accent1>
        <a:accent2>
          <a:srgbClr val="C4DBDA"/>
        </a:accent2>
        <a:accent3>
          <a:srgbClr val="FFFFFF"/>
        </a:accent3>
        <a:accent4>
          <a:srgbClr val="000000"/>
        </a:accent4>
        <a:accent5>
          <a:srgbClr val="B6C1D2"/>
        </a:accent5>
        <a:accent6>
          <a:srgbClr val="B1C6C5"/>
        </a:accent6>
        <a:hlink>
          <a:srgbClr val="26578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Corp Blue Bullet and Title">
  <a:themeElements>
    <a:clrScheme name="Qualys Color Palette 1">
      <a:dk1>
        <a:srgbClr val="D9D9D9"/>
      </a:dk1>
      <a:lt1>
        <a:srgbClr val="7E7F7E"/>
      </a:lt1>
      <a:dk2>
        <a:srgbClr val="454545"/>
      </a:dk2>
      <a:lt2>
        <a:srgbClr val="FFFFFF"/>
      </a:lt2>
      <a:accent1>
        <a:srgbClr val="A80100"/>
      </a:accent1>
      <a:accent2>
        <a:srgbClr val="1439B9"/>
      </a:accent2>
      <a:accent3>
        <a:srgbClr val="16B1E9"/>
      </a:accent3>
      <a:accent4>
        <a:srgbClr val="17850A"/>
      </a:accent4>
      <a:accent5>
        <a:srgbClr val="7DCB2E"/>
      </a:accent5>
      <a:accent6>
        <a:srgbClr val="FFB501"/>
      </a:accent6>
      <a:hlink>
        <a:srgbClr val="D9D9D9"/>
      </a:hlink>
      <a:folHlink>
        <a:srgbClr val="7E7F7E"/>
      </a:folHlink>
    </a:clrScheme>
    <a:fontScheme name="Duarte NEW">
      <a:majorFont>
        <a:latin typeface="HelveticaNeueLT Std Thin"/>
        <a:ea typeface=""/>
        <a:cs typeface="Arial"/>
      </a:majorFont>
      <a:minorFont>
        <a:latin typeface="HelveticaNeueLT Std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82124" tIns="0" rIns="0" bIns="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814388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400" b="0" i="0" u="none" strike="noStrike" cap="none" normalizeH="0" baseline="0" dirty="0" smtClean="0">
            <a:ln>
              <a:noFill/>
            </a:ln>
            <a:solidFill>
              <a:schemeClr val="bg2"/>
            </a:solidFill>
            <a:effectLst/>
            <a:latin typeface="Myriad Pro"/>
            <a:cs typeface="Myriad Pro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bg1">
              <a:lumMod val="6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>
          <a:defRPr b="0" i="0" dirty="0" smtClean="0">
            <a:solidFill>
              <a:schemeClr val="bg1"/>
            </a:solidFill>
            <a:latin typeface="Myriad Pro"/>
            <a:cs typeface="Myriad Pro"/>
          </a:defRPr>
        </a:defPPr>
      </a:lstStyle>
    </a:txDef>
  </a:objectDefaults>
  <a:extraClrSchemeLst>
    <a:extraClrScheme>
      <a:clrScheme name="Corp Blue Bullet and Titl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E82AB"/>
        </a:accent1>
        <a:accent2>
          <a:srgbClr val="C4DBDA"/>
        </a:accent2>
        <a:accent3>
          <a:srgbClr val="FFFFFF"/>
        </a:accent3>
        <a:accent4>
          <a:srgbClr val="000000"/>
        </a:accent4>
        <a:accent5>
          <a:srgbClr val="B6C1D2"/>
        </a:accent5>
        <a:accent6>
          <a:srgbClr val="B1C6C5"/>
        </a:accent6>
        <a:hlink>
          <a:srgbClr val="26578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33737</TotalTime>
  <Words>1757</Words>
  <Application>Microsoft Macintosh PowerPoint</Application>
  <PresentationFormat>Présentation à l'écran (4:3)</PresentationFormat>
  <Paragraphs>245</Paragraphs>
  <Slides>34</Slides>
  <Notes>22</Notes>
  <HiddenSlides>0</HiddenSlides>
  <MMClips>0</MMClips>
  <ScaleCrop>false</ScaleCrop>
  <HeadingPairs>
    <vt:vector size="4" baseType="variant">
      <vt:variant>
        <vt:lpstr>Thème</vt:lpstr>
      </vt:variant>
      <vt:variant>
        <vt:i4>9</vt:i4>
      </vt:variant>
      <vt:variant>
        <vt:lpstr>Titres des diapositives</vt:lpstr>
      </vt:variant>
      <vt:variant>
        <vt:i4>34</vt:i4>
      </vt:variant>
    </vt:vector>
  </HeadingPairs>
  <TitlesOfParts>
    <vt:vector size="43" baseType="lpstr">
      <vt:lpstr>Corp Blue Bullet and Title</vt:lpstr>
      <vt:lpstr>1_Corp Blue Bullet and Title</vt:lpstr>
      <vt:lpstr>2_Corp Blue Bullet and Title</vt:lpstr>
      <vt:lpstr>3_Corp Blue Bullet and Title</vt:lpstr>
      <vt:lpstr>4_Corp Blue Bullet and Title</vt:lpstr>
      <vt:lpstr>5_Corp Blue Bullet and Title</vt:lpstr>
      <vt:lpstr>6_Corp Blue Bullet and Title</vt:lpstr>
      <vt:lpstr>7_Corp Blue Bullet and Title</vt:lpstr>
      <vt:lpstr>8_Corp Blue Bullet and Title</vt:lpstr>
      <vt:lpstr>François GRATIOLET, CSO South EMEA, Qualys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Agenda</vt:lpstr>
      <vt:lpstr>1-Why is a paradigm shift needed ?</vt:lpstr>
      <vt:lpstr>1-Why is a paradigm shift needed ?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Conclusion</vt:lpstr>
      <vt:lpstr>QualysGuard and ETSI ISI mapping</vt:lpstr>
      <vt:lpstr>CAG and QualysGuard capabilities</vt:lpstr>
      <vt:lpstr>Présentation PowerPoint</vt:lpstr>
      <vt:lpstr>Présentation PowerPoint</vt:lpstr>
      <vt:lpstr>Présentation PowerPoint</vt:lpstr>
    </vt:vector>
  </TitlesOfParts>
  <Company>Qualys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Qualys Corporate Presentation - Feb 14, 2013</dc:title>
  <dc:creator>Amer Deeba</dc:creator>
  <dc:description>www.qualys.com</dc:description>
  <cp:lastModifiedBy>François Gratiolet</cp:lastModifiedBy>
  <cp:revision>1886</cp:revision>
  <cp:lastPrinted>2013-04-01T17:28:35Z</cp:lastPrinted>
  <dcterms:created xsi:type="dcterms:W3CDTF">2012-08-15T17:08:05Z</dcterms:created>
  <dcterms:modified xsi:type="dcterms:W3CDTF">2014-05-16T08:59:31Z</dcterms:modified>
</cp:coreProperties>
</file>